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77" r:id="rId4"/>
    <p:sldId id="278" r:id="rId5"/>
    <p:sldId id="279" r:id="rId6"/>
    <p:sldId id="276" r:id="rId7"/>
    <p:sldId id="275" r:id="rId8"/>
    <p:sldId id="266"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2226"/>
    <a:srgbClr val="0B2428"/>
    <a:srgbClr val="152528"/>
    <a:srgbClr val="0E2226"/>
    <a:srgbClr val="1B2427"/>
    <a:srgbClr val="22292D"/>
    <a:srgbClr val="0A1218"/>
    <a:srgbClr val="1C1A1B"/>
    <a:srgbClr val="29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09"/>
    <p:restoredTop sz="83206"/>
  </p:normalViewPr>
  <p:slideViewPr>
    <p:cSldViewPr snapToGrid="0" snapToObjects="1">
      <p:cViewPr varScale="1">
        <p:scale>
          <a:sx n="154" d="100"/>
          <a:sy n="154" d="100"/>
        </p:scale>
        <p:origin x="1784"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6020F-EBA5-8643-BC92-890423FFD6A7}"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83281-1DFF-5342-BA10-0130D1BEE559}" type="slidenum">
              <a:rPr lang="en-US" smtClean="0"/>
              <a:t>‹#›</a:t>
            </a:fld>
            <a:endParaRPr lang="en-US"/>
          </a:p>
        </p:txBody>
      </p:sp>
    </p:spTree>
    <p:extLst>
      <p:ext uri="{BB962C8B-B14F-4D97-AF65-F5344CB8AC3E}">
        <p14:creationId xmlns:p14="http://schemas.microsoft.com/office/powerpoint/2010/main" val="1285848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WordWizard is a single-player, multi-faceted anagram word finder puzzle game. The game is designed and developed for play on mobile devices with the Android operating system.</a:t>
            </a:r>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1</a:t>
            </a:fld>
            <a:endParaRPr lang="en-US"/>
          </a:p>
        </p:txBody>
      </p:sp>
    </p:spTree>
    <p:extLst>
      <p:ext uri="{BB962C8B-B14F-4D97-AF65-F5344CB8AC3E}">
        <p14:creationId xmlns:p14="http://schemas.microsoft.com/office/powerpoint/2010/main" val="411605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PRESENTER NOTES: When a player enters the WordWizard interface, a previous played game is displayed. Results from the top performances of the game provide players with information about the game. Here, the player can select to play the displayed game or select ’new game’ to find another one. Once the game starts, players are given three minutes to play three grids. Sixteen letters randomly display on the grid as players select from the letters to create words and build a score. After each minute the letters will scramble while the player continues, with a new set of letters from which to build words. Once the three minutes are expired the results of the player’s performance are displayed, with top-scores for the game receiving ‘best of game’ badges. Now the player can toggle between the words selected in the game and the previous high scores for comparison.</a:t>
            </a:r>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2</a:t>
            </a:fld>
            <a:endParaRPr lang="en-US"/>
          </a:p>
        </p:txBody>
      </p:sp>
    </p:spTree>
    <p:extLst>
      <p:ext uri="{BB962C8B-B14F-4D97-AF65-F5344CB8AC3E}">
        <p14:creationId xmlns:p14="http://schemas.microsoft.com/office/powerpoint/2010/main" val="421777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WordWizard is designed for easy access and use. Its sign-up and sign-in forms and processes are simple and concise, with little information necessary to get started. Players can edit nickname and email information on their account, without the need to set up a different account if such information changes. This makes it easy to keep scores and records compiled by the Wizard players. The WordWizard rules and format are clear and </a:t>
            </a:r>
            <a:r>
              <a:rPr lang="en-US" sz="1200" kern="1200" dirty="0" err="1">
                <a:solidFill>
                  <a:schemeClr val="tx1"/>
                </a:solidFill>
                <a:effectLst/>
                <a:latin typeface="+mn-lt"/>
                <a:ea typeface="+mn-ea"/>
                <a:cs typeface="+mn-cs"/>
              </a:rPr>
              <a:t>consice</a:t>
            </a:r>
            <a:r>
              <a:rPr lang="en-US" sz="1200" kern="1200" dirty="0">
                <a:solidFill>
                  <a:schemeClr val="tx1"/>
                </a:solidFill>
                <a:effectLst/>
                <a:latin typeface="+mn-lt"/>
                <a:ea typeface="+mn-ea"/>
                <a:cs typeface="+mn-cs"/>
              </a:rPr>
              <a:t>, making it easy to play the game and know how to build up higher scores and become a true Wizard in the WordWizarding World.</a:t>
            </a:r>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3</a:t>
            </a:fld>
            <a:endParaRPr lang="en-US"/>
          </a:p>
        </p:txBody>
      </p:sp>
    </p:spTree>
    <p:extLst>
      <p:ext uri="{BB962C8B-B14F-4D97-AF65-F5344CB8AC3E}">
        <p14:creationId xmlns:p14="http://schemas.microsoft.com/office/powerpoint/2010/main" val="322369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Wizards can compete with other players for top honors. Players are ranked on a monthly basis and all monthly scores are compiled into an ‘all-time’ ranking. A Wizard’s individual records are also compiled and saved, with the number of top scores in each scoring category the Wizard has achieved in a WordWizarding career. The ‘player leaderboard’ keeps track of Wizard performance for each day, providing an instant ranking for each category. The categories include the top Total Score for the day, the top Game Score, top Word Length, top Word Value, top Word Count in a game and top Word Score Average for a game.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4</a:t>
            </a:fld>
            <a:endParaRPr lang="en-US"/>
          </a:p>
        </p:txBody>
      </p:sp>
    </p:spTree>
    <p:extLst>
      <p:ext uri="{BB962C8B-B14F-4D97-AF65-F5344CB8AC3E}">
        <p14:creationId xmlns:p14="http://schemas.microsoft.com/office/powerpoint/2010/main" val="413824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Top Word Wizards can play the game to achieve performance with different strategies. One strategy is the ‘speed game’ where Wizards rack up as many words as possible to build up the Most Words and Highest Game Score for each game. A second Wizard strategy is to select only long and high scoring words to achieve the highest average word score for the game. A third strategy is to find very long and very high scoring words to score top WordWizarding honors in the Longest Word and Highest Scoring Word categories.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5</a:t>
            </a:fld>
            <a:endParaRPr lang="en-US"/>
          </a:p>
        </p:txBody>
      </p:sp>
    </p:spTree>
    <p:extLst>
      <p:ext uri="{BB962C8B-B14F-4D97-AF65-F5344CB8AC3E}">
        <p14:creationId xmlns:p14="http://schemas.microsoft.com/office/powerpoint/2010/main" val="11036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WordWizard is developed from scratch as a unique game with its own set of rules and game atmosphere. The game was developed in an Agile software development environment starting with concept origination and writing user stories that turned into refined definitions of game play and flow. Finally, a finished product was produced where player value and fun is the focus.</a:t>
            </a:r>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6</a:t>
            </a:fld>
            <a:endParaRPr lang="en-US"/>
          </a:p>
        </p:txBody>
      </p:sp>
    </p:spTree>
    <p:extLst>
      <p:ext uri="{BB962C8B-B14F-4D97-AF65-F5344CB8AC3E}">
        <p14:creationId xmlns:p14="http://schemas.microsoft.com/office/powerpoint/2010/main" val="2508800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PRESENTER NOTES: WordWizard is designed with an enchanted wizard theme reminiscent of the magical realm of Merlin the Master Wizard of all time. Each button, icon, background and function helps bring players into the WordWizarding World.</a:t>
            </a:r>
            <a:endParaRPr lang="en-US" dirty="0"/>
          </a:p>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7</a:t>
            </a:fld>
            <a:endParaRPr lang="en-US"/>
          </a:p>
        </p:txBody>
      </p:sp>
    </p:spTree>
    <p:extLst>
      <p:ext uri="{BB962C8B-B14F-4D97-AF65-F5344CB8AC3E}">
        <p14:creationId xmlns:p14="http://schemas.microsoft.com/office/powerpoint/2010/main" val="3635558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PRESENTER NOTES: Try WordWizard, its absolutely free!</a:t>
            </a:r>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8</a:t>
            </a:fld>
            <a:endParaRPr lang="en-US"/>
          </a:p>
        </p:txBody>
      </p:sp>
    </p:spTree>
    <p:extLst>
      <p:ext uri="{BB962C8B-B14F-4D97-AF65-F5344CB8AC3E}">
        <p14:creationId xmlns:p14="http://schemas.microsoft.com/office/powerpoint/2010/main" val="162457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83281-1DFF-5342-BA10-0130D1BEE559}" type="slidenum">
              <a:rPr lang="en-US" smtClean="0"/>
              <a:t>9</a:t>
            </a:fld>
            <a:endParaRPr lang="en-US"/>
          </a:p>
        </p:txBody>
      </p:sp>
    </p:spTree>
    <p:extLst>
      <p:ext uri="{BB962C8B-B14F-4D97-AF65-F5344CB8AC3E}">
        <p14:creationId xmlns:p14="http://schemas.microsoft.com/office/powerpoint/2010/main" val="359164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4EE-9527-D742-A7E0-1EC102C1C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4B61C-8168-F24E-BEE3-9517FD1E1F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D1B046-0636-A142-97DD-0E03BC00C3C7}"/>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01F1A38F-E453-604F-911B-E5180E596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6763E-ED06-864B-9C98-BE04942D9159}"/>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44878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4FF1-A2DD-4D47-B24D-92E4D2579C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1462AC-FB86-FA4D-AC6A-331CA76F8B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4F11D-520A-6449-A15A-C3ECD0EEA3B5}"/>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FE1FA5B7-52B1-A44E-9DF2-2B37845C9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CC8E1-A8A4-2B48-A4AC-E8A02FB0E3AB}"/>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585323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81BEFD-9AC9-E34E-845F-99D73756E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BD021-27C9-BD4C-881F-17F44A55DE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5DAD5-88B3-F24B-8C67-9F49920970BD}"/>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A2CADE3F-EFC4-4B43-BF99-7A52FE473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3FD38-865C-E94B-9B86-B18CBBBC2C4C}"/>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98040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EF09-801A-0F42-8E29-9FFE63B50C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F56BC-BD9C-4347-8D32-37A2A74DFF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608CD-3F00-F24E-900D-6157AF749275}"/>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2DAE3110-7856-254A-9F57-F80E5BC63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B0B7A-63AB-EB45-95A8-6C70EA1331E6}"/>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95056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DE56-9EA4-2F47-A0E7-64A4CEA113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F4401-B84F-DA4E-8121-7F0F21174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28538-620C-1947-8ECF-161564E17EE8}"/>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E427255E-5533-0B42-98DC-DF4C8D51A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E7457-8C28-254D-B67E-6F8246761707}"/>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324189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ECDD-29E0-9544-BA05-DFBE8BF844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18CC6-C42D-0A4C-8F17-69BD2F000C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03645B-3404-E940-A6AA-A34EC28633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62F36F-752C-EB41-AC27-34CAEDF40FEE}"/>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6" name="Footer Placeholder 5">
            <a:extLst>
              <a:ext uri="{FF2B5EF4-FFF2-40B4-BE49-F238E27FC236}">
                <a16:creationId xmlns:a16="http://schemas.microsoft.com/office/drawing/2014/main" id="{6B96C19F-9052-A645-8CEC-590812C51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E8096-E18F-B845-A1A7-71DD8330FEC8}"/>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244907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F224A-0FC9-EE44-9F04-343EEE57E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5ADD90-6EFB-DD47-B00C-B5AEC1638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F1EDD2-ECF6-4343-8D55-33B26A7B15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7784E-F97A-8C41-AD7B-A9AE9A12E3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7ACE4A-B371-A445-BDE0-A6E6BCCE9E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07B65D-8F28-7240-8E10-F7B63CAB5682}"/>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8" name="Footer Placeholder 7">
            <a:extLst>
              <a:ext uri="{FF2B5EF4-FFF2-40B4-BE49-F238E27FC236}">
                <a16:creationId xmlns:a16="http://schemas.microsoft.com/office/drawing/2014/main" id="{607D48BA-290D-5244-A252-3FE76D9ACA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33D98A-5BEF-6B48-80DA-EB0A6C9B59C1}"/>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5016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5CE-BAD1-2742-85F2-31087F18F2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D310BD-3DBF-194C-93E2-B4D2124E660E}"/>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4" name="Footer Placeholder 3">
            <a:extLst>
              <a:ext uri="{FF2B5EF4-FFF2-40B4-BE49-F238E27FC236}">
                <a16:creationId xmlns:a16="http://schemas.microsoft.com/office/drawing/2014/main" id="{D65CC522-22DE-934A-B5FA-8341E12660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5F7697-69F6-F640-BFDD-08F6051CFA13}"/>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2742211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89DF3E-DC1E-9446-9CE0-CDF73CF626F4}"/>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3" name="Footer Placeholder 2">
            <a:extLst>
              <a:ext uri="{FF2B5EF4-FFF2-40B4-BE49-F238E27FC236}">
                <a16:creationId xmlns:a16="http://schemas.microsoft.com/office/drawing/2014/main" id="{20495231-3ED6-CB44-826C-BF51463C87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8043EE-693F-694D-B50A-EBDF3D525BD4}"/>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10970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37E0-AA93-CD41-90FC-E9D2BB775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D25DC-57E1-2C4F-9D57-C2AD945602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A41C40-A7AF-2D43-B402-CF7E48C04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280299-1D27-5349-A9B5-E859A937E1A8}"/>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6" name="Footer Placeholder 5">
            <a:extLst>
              <a:ext uri="{FF2B5EF4-FFF2-40B4-BE49-F238E27FC236}">
                <a16:creationId xmlns:a16="http://schemas.microsoft.com/office/drawing/2014/main" id="{3AB90EEA-9995-8740-AC08-EAC40A2A2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09230-DAF5-5E45-AC06-B39DEFF49B99}"/>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173996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343D-52D2-CD43-97DD-E6E112F4D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9ADC9-4F99-7F41-8790-92E1AC72F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DD908-E55C-E140-AAE8-C8EA9BF60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19C343-0C2E-CE42-A804-4E81BABCAB99}"/>
              </a:ext>
            </a:extLst>
          </p:cNvPr>
          <p:cNvSpPr>
            <a:spLocks noGrp="1"/>
          </p:cNvSpPr>
          <p:nvPr>
            <p:ph type="dt" sz="half" idx="10"/>
          </p:nvPr>
        </p:nvSpPr>
        <p:spPr/>
        <p:txBody>
          <a:bodyPr/>
          <a:lstStyle/>
          <a:p>
            <a:fld id="{8C2FEB1D-0B81-EC4C-A9CB-9230996A9B62}" type="datetimeFigureOut">
              <a:rPr lang="en-US" smtClean="0"/>
              <a:t>7/21/20</a:t>
            </a:fld>
            <a:endParaRPr lang="en-US"/>
          </a:p>
        </p:txBody>
      </p:sp>
      <p:sp>
        <p:nvSpPr>
          <p:cNvPr id="6" name="Footer Placeholder 5">
            <a:extLst>
              <a:ext uri="{FF2B5EF4-FFF2-40B4-BE49-F238E27FC236}">
                <a16:creationId xmlns:a16="http://schemas.microsoft.com/office/drawing/2014/main" id="{B59950B7-FA19-1547-A76E-F287AB9C8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E12E-5BE6-094B-8E12-249D1450719F}"/>
              </a:ext>
            </a:extLst>
          </p:cNvPr>
          <p:cNvSpPr>
            <a:spLocks noGrp="1"/>
          </p:cNvSpPr>
          <p:nvPr>
            <p:ph type="sldNum" sz="quarter" idx="12"/>
          </p:nvPr>
        </p:nvSpPr>
        <p:spPr/>
        <p:txBody>
          <a:bodyPr/>
          <a:lstStyle/>
          <a:p>
            <a:fld id="{63F8AC56-A6E9-7444-BFBD-BE6216AD3050}" type="slidenum">
              <a:rPr lang="en-US" smtClean="0"/>
              <a:t>‹#›</a:t>
            </a:fld>
            <a:endParaRPr lang="en-US"/>
          </a:p>
        </p:txBody>
      </p:sp>
    </p:spTree>
    <p:extLst>
      <p:ext uri="{BB962C8B-B14F-4D97-AF65-F5344CB8AC3E}">
        <p14:creationId xmlns:p14="http://schemas.microsoft.com/office/powerpoint/2010/main" val="67048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016EA-50D5-5F4D-866D-20AB2EC84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952A48-9685-2E40-BFF2-2CDCF2043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30DF5-9457-EE4F-91FF-728104729B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FEB1D-0B81-EC4C-A9CB-9230996A9B62}" type="datetimeFigureOut">
              <a:rPr lang="en-US" smtClean="0"/>
              <a:t>7/21/20</a:t>
            </a:fld>
            <a:endParaRPr lang="en-US"/>
          </a:p>
        </p:txBody>
      </p:sp>
      <p:sp>
        <p:nvSpPr>
          <p:cNvPr id="5" name="Footer Placeholder 4">
            <a:extLst>
              <a:ext uri="{FF2B5EF4-FFF2-40B4-BE49-F238E27FC236}">
                <a16:creationId xmlns:a16="http://schemas.microsoft.com/office/drawing/2014/main" id="{5766310B-A860-3144-AF2D-15D38E68E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B4D446-6C94-A546-8CF7-B50512B38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8AC56-A6E9-7444-BFBD-BE6216AD3050}" type="slidenum">
              <a:rPr lang="en-US" smtClean="0"/>
              <a:t>‹#›</a:t>
            </a:fld>
            <a:endParaRPr lang="en-US"/>
          </a:p>
        </p:txBody>
      </p:sp>
    </p:spTree>
    <p:extLst>
      <p:ext uri="{BB962C8B-B14F-4D97-AF65-F5344CB8AC3E}">
        <p14:creationId xmlns:p14="http://schemas.microsoft.com/office/powerpoint/2010/main" val="3601851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mixmim.net/" TargetMode="External"/><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jp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icture containing nature, person, holding, cake&#10;&#10;Description automatically generated">
            <a:extLst>
              <a:ext uri="{FF2B5EF4-FFF2-40B4-BE49-F238E27FC236}">
                <a16:creationId xmlns:a16="http://schemas.microsoft.com/office/drawing/2014/main" id="{272F49C9-522A-614B-94BE-851542C86780}"/>
              </a:ext>
            </a:extLst>
          </p:cNvPr>
          <p:cNvPicPr>
            <a:picLocks noChangeAspect="1"/>
          </p:cNvPicPr>
          <p:nvPr/>
        </p:nvPicPr>
        <p:blipFill>
          <a:blip r:embed="rId3"/>
          <a:stretch>
            <a:fillRect/>
          </a:stretch>
        </p:blipFill>
        <p:spPr>
          <a:xfrm>
            <a:off x="0" y="0"/>
            <a:ext cx="4578104" cy="6858000"/>
          </a:xfrm>
          <a:prstGeom prst="rect">
            <a:avLst/>
          </a:prstGeom>
        </p:spPr>
      </p:pic>
      <p:pic>
        <p:nvPicPr>
          <p:cNvPr id="17" name="Picture 16" descr="A picture containing dark, holding, photo, sitting&#10;&#10;Description automatically generated">
            <a:extLst>
              <a:ext uri="{FF2B5EF4-FFF2-40B4-BE49-F238E27FC236}">
                <a16:creationId xmlns:a16="http://schemas.microsoft.com/office/drawing/2014/main" id="{AB04B46C-6264-9D43-BF70-D4E6C2573DEB}"/>
              </a:ext>
            </a:extLst>
          </p:cNvPr>
          <p:cNvPicPr>
            <a:picLocks noChangeAspect="1"/>
          </p:cNvPicPr>
          <p:nvPr/>
        </p:nvPicPr>
        <p:blipFill>
          <a:blip r:embed="rId4"/>
          <a:stretch>
            <a:fillRect/>
          </a:stretch>
        </p:blipFill>
        <p:spPr>
          <a:xfrm>
            <a:off x="8203923" y="0"/>
            <a:ext cx="3971048" cy="6858000"/>
          </a:xfrm>
          <a:prstGeom prst="rect">
            <a:avLst/>
          </a:prstGeom>
        </p:spPr>
      </p:pic>
      <p:sp>
        <p:nvSpPr>
          <p:cNvPr id="19" name="Subtitle 2">
            <a:extLst>
              <a:ext uri="{FF2B5EF4-FFF2-40B4-BE49-F238E27FC236}">
                <a16:creationId xmlns:a16="http://schemas.microsoft.com/office/drawing/2014/main" id="{6E3D9B1F-7892-1C4D-B8FE-D429CA94D578}"/>
              </a:ext>
            </a:extLst>
          </p:cNvPr>
          <p:cNvSpPr txBox="1">
            <a:spLocks/>
          </p:cNvSpPr>
          <p:nvPr/>
        </p:nvSpPr>
        <p:spPr>
          <a:xfrm>
            <a:off x="4547616" y="4195179"/>
            <a:ext cx="4670802" cy="2045008"/>
          </a:xfrm>
          <a:prstGeom prst="rect">
            <a:avLst/>
          </a:prstGeom>
          <a:noFill/>
          <a:ln w="6350">
            <a:noFill/>
          </a:ln>
          <a:scene3d>
            <a:camera prst="orthographicFront"/>
            <a:lightRig rig="threePt" dir="t"/>
          </a:scene3d>
          <a:sp3d>
            <a:bevelT w="139700" prst="cross"/>
          </a:sp3d>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00" dirty="0">
              <a:solidFill>
                <a:schemeClr val="accent2">
                  <a:lumMod val="60000"/>
                  <a:lumOff val="40000"/>
                </a:schemeClr>
              </a:solidFill>
            </a:endParaRPr>
          </a:p>
          <a:p>
            <a:r>
              <a:rPr lang="en-US" sz="1600" dirty="0">
                <a:solidFill>
                  <a:schemeClr val="accent2">
                    <a:lumMod val="60000"/>
                    <a:lumOff val="40000"/>
                  </a:schemeClr>
                </a:solidFill>
              </a:rPr>
              <a:t>A TEAM-WEST PRODUCTION</a:t>
            </a:r>
          </a:p>
          <a:p>
            <a:r>
              <a:rPr lang="en-US" sz="1600" dirty="0">
                <a:solidFill>
                  <a:schemeClr val="tx1">
                    <a:lumMod val="65000"/>
                    <a:lumOff val="35000"/>
                  </a:schemeClr>
                </a:solidFill>
                <a:latin typeface="Helvetica" pitchFamily="2" charset="0"/>
              </a:rPr>
              <a:t>Developed for the Android Mobile Platform</a:t>
            </a:r>
          </a:p>
          <a:p>
            <a:endParaRPr lang="en-US" sz="1600" dirty="0">
              <a:solidFill>
                <a:schemeClr val="accent2">
                  <a:lumMod val="60000"/>
                  <a:lumOff val="40000"/>
                </a:schemeClr>
              </a:solidFill>
            </a:endParaRPr>
          </a:p>
          <a:p>
            <a:r>
              <a:rPr lang="en-US" sz="1800" dirty="0">
                <a:solidFill>
                  <a:schemeClr val="accent2">
                    <a:lumMod val="60000"/>
                    <a:lumOff val="40000"/>
                  </a:schemeClr>
                </a:solidFill>
              </a:rPr>
              <a:t>Hailey Gibson</a:t>
            </a:r>
          </a:p>
          <a:p>
            <a:r>
              <a:rPr lang="en-US" sz="1800" dirty="0">
                <a:solidFill>
                  <a:schemeClr val="accent2">
                    <a:lumMod val="60000"/>
                    <a:lumOff val="40000"/>
                  </a:schemeClr>
                </a:solidFill>
              </a:rPr>
              <a:t>Jeremy Gallagher</a:t>
            </a:r>
          </a:p>
          <a:p>
            <a:r>
              <a:rPr lang="en-US" sz="1800" dirty="0">
                <a:solidFill>
                  <a:schemeClr val="accent2">
                    <a:lumMod val="60000"/>
                    <a:lumOff val="40000"/>
                  </a:schemeClr>
                </a:solidFill>
              </a:rPr>
              <a:t>Jon-Erik Prichard</a:t>
            </a:r>
          </a:p>
          <a:p>
            <a:endParaRPr lang="en-US" sz="1800" dirty="0">
              <a:solidFill>
                <a:schemeClr val="accent2">
                  <a:lumMod val="60000"/>
                  <a:lumOff val="40000"/>
                </a:schemeClr>
              </a:solidFill>
            </a:endParaRPr>
          </a:p>
        </p:txBody>
      </p:sp>
      <p:sp>
        <p:nvSpPr>
          <p:cNvPr id="3" name="Subtitle 2">
            <a:extLst>
              <a:ext uri="{FF2B5EF4-FFF2-40B4-BE49-F238E27FC236}">
                <a16:creationId xmlns:a16="http://schemas.microsoft.com/office/drawing/2014/main" id="{87B2CE08-4EE6-984A-9CAF-761AD513CA4C}"/>
              </a:ext>
            </a:extLst>
          </p:cNvPr>
          <p:cNvSpPr>
            <a:spLocks noGrp="1"/>
          </p:cNvSpPr>
          <p:nvPr>
            <p:ph type="subTitle" idx="1"/>
          </p:nvPr>
        </p:nvSpPr>
        <p:spPr>
          <a:xfrm>
            <a:off x="4608576" y="2898253"/>
            <a:ext cx="4524499" cy="530747"/>
          </a:xfrm>
          <a:noFill/>
        </p:spPr>
        <p:txBody>
          <a:bodyPr anchor="ctr">
            <a:normAutofit/>
          </a:bodyPr>
          <a:lstStyle/>
          <a:p>
            <a:r>
              <a:rPr lang="en-US" sz="1800" dirty="0">
                <a:solidFill>
                  <a:schemeClr val="tx1">
                    <a:lumMod val="65000"/>
                    <a:lumOff val="35000"/>
                  </a:schemeClr>
                </a:solidFill>
                <a:latin typeface="Helvetica" pitchFamily="2" charset="0"/>
                <a:ea typeface="Helvetica Neue" panose="02000503000000020004" pitchFamily="2" charset="0"/>
                <a:cs typeface="Helvetica Neue" panose="02000503000000020004" pitchFamily="2" charset="0"/>
              </a:rPr>
              <a:t>An Interactive Anagram Puzzle Game</a:t>
            </a:r>
          </a:p>
        </p:txBody>
      </p:sp>
      <p:pic>
        <p:nvPicPr>
          <p:cNvPr id="23" name="Picture 22" descr="A close up of a sign&#10;&#10;Description automatically generated">
            <a:extLst>
              <a:ext uri="{FF2B5EF4-FFF2-40B4-BE49-F238E27FC236}">
                <a16:creationId xmlns:a16="http://schemas.microsoft.com/office/drawing/2014/main" id="{FF12DBBD-8FCC-3B46-912C-0B7413FA60F5}"/>
              </a:ext>
            </a:extLst>
          </p:cNvPr>
          <p:cNvPicPr>
            <a:picLocks noChangeAspect="1"/>
          </p:cNvPicPr>
          <p:nvPr/>
        </p:nvPicPr>
        <p:blipFill>
          <a:blip r:embed="rId5"/>
          <a:stretch>
            <a:fillRect/>
          </a:stretch>
        </p:blipFill>
        <p:spPr>
          <a:xfrm>
            <a:off x="4446266" y="1637280"/>
            <a:ext cx="4833112" cy="1382270"/>
          </a:xfrm>
          <a:prstGeom prst="rect">
            <a:avLst/>
          </a:prstGeom>
        </p:spPr>
      </p:pic>
      <p:pic>
        <p:nvPicPr>
          <p:cNvPr id="25" name="Picture 24" descr="A close up of a logo&#10;&#10;Description automatically generated">
            <a:extLst>
              <a:ext uri="{FF2B5EF4-FFF2-40B4-BE49-F238E27FC236}">
                <a16:creationId xmlns:a16="http://schemas.microsoft.com/office/drawing/2014/main" id="{9B7AB89B-C4B0-F84C-85E4-8F7F57AD4862}"/>
              </a:ext>
            </a:extLst>
          </p:cNvPr>
          <p:cNvPicPr>
            <a:picLocks noChangeAspect="1"/>
          </p:cNvPicPr>
          <p:nvPr/>
        </p:nvPicPr>
        <p:blipFill>
          <a:blip r:embed="rId6"/>
          <a:stretch>
            <a:fillRect/>
          </a:stretch>
        </p:blipFill>
        <p:spPr>
          <a:xfrm>
            <a:off x="6547104" y="3386328"/>
            <a:ext cx="635000" cy="635000"/>
          </a:xfrm>
          <a:prstGeom prst="rect">
            <a:avLst/>
          </a:prstGeom>
        </p:spPr>
      </p:pic>
    </p:spTree>
    <p:extLst>
      <p:ext uri="{BB962C8B-B14F-4D97-AF65-F5344CB8AC3E}">
        <p14:creationId xmlns:p14="http://schemas.microsoft.com/office/powerpoint/2010/main" val="4037969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6134085-D8F3-5949-9329-4269A72FE0BF}"/>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8B36CC-425D-9841-9234-83EF24508B61}"/>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F83271-4AC1-C948-A358-C75106A8CDB0}"/>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The Game</a:t>
            </a:r>
          </a:p>
        </p:txBody>
      </p:sp>
      <p:pic>
        <p:nvPicPr>
          <p:cNvPr id="4" name="Picture 3">
            <a:extLst>
              <a:ext uri="{FF2B5EF4-FFF2-40B4-BE49-F238E27FC236}">
                <a16:creationId xmlns:a16="http://schemas.microsoft.com/office/drawing/2014/main" id="{8886B387-6F1B-764D-A084-CFCBDDC1807E}"/>
              </a:ext>
            </a:extLst>
          </p:cNvPr>
          <p:cNvPicPr>
            <a:picLocks noChangeAspect="1"/>
          </p:cNvPicPr>
          <p:nvPr/>
        </p:nvPicPr>
        <p:blipFill>
          <a:blip r:embed="rId3"/>
          <a:srcRect/>
          <a:stretch/>
        </p:blipFill>
        <p:spPr>
          <a:xfrm>
            <a:off x="1755293" y="1163741"/>
            <a:ext cx="2331267" cy="4127599"/>
          </a:xfrm>
          <a:prstGeom prst="rect">
            <a:avLst/>
          </a:prstGeom>
          <a:effectLst>
            <a:outerShdw blurRad="508000" dist="266700" dir="2700000" algn="tl" rotWithShape="0">
              <a:prstClr val="black">
                <a:alpha val="40000"/>
              </a:prstClr>
            </a:outerShdw>
          </a:effectLst>
        </p:spPr>
      </p:pic>
      <p:pic>
        <p:nvPicPr>
          <p:cNvPr id="6" name="Picture 5" descr="A close up of a calculator&#10;&#10;Description automatically generated">
            <a:extLst>
              <a:ext uri="{FF2B5EF4-FFF2-40B4-BE49-F238E27FC236}">
                <a16:creationId xmlns:a16="http://schemas.microsoft.com/office/drawing/2014/main" id="{59FE89AF-8B72-DA49-B46C-3FEA73E63520}"/>
              </a:ext>
            </a:extLst>
          </p:cNvPr>
          <p:cNvPicPr>
            <a:picLocks noChangeAspect="1"/>
          </p:cNvPicPr>
          <p:nvPr/>
        </p:nvPicPr>
        <p:blipFill>
          <a:blip r:embed="rId4"/>
          <a:stretch>
            <a:fillRect/>
          </a:stretch>
        </p:blipFill>
        <p:spPr>
          <a:xfrm>
            <a:off x="4927064" y="1145427"/>
            <a:ext cx="2337871" cy="4145913"/>
          </a:xfrm>
          <a:prstGeom prst="rect">
            <a:avLst/>
          </a:prstGeom>
          <a:effectLst>
            <a:outerShdw blurRad="508000" dist="266700" dir="5400000" algn="ctr" rotWithShape="0">
              <a:schemeClr val="tx1">
                <a:alpha val="40000"/>
              </a:schemeClr>
            </a:outerShdw>
          </a:effectLst>
        </p:spPr>
      </p:pic>
      <p:pic>
        <p:nvPicPr>
          <p:cNvPr id="8" name="Picture 7">
            <a:extLst>
              <a:ext uri="{FF2B5EF4-FFF2-40B4-BE49-F238E27FC236}">
                <a16:creationId xmlns:a16="http://schemas.microsoft.com/office/drawing/2014/main" id="{6EBD4FAB-010B-A249-9AD7-A8F410B0ED89}"/>
              </a:ext>
            </a:extLst>
          </p:cNvPr>
          <p:cNvPicPr>
            <a:picLocks noChangeAspect="1"/>
          </p:cNvPicPr>
          <p:nvPr/>
        </p:nvPicPr>
        <p:blipFill>
          <a:blip r:embed="rId5"/>
          <a:stretch>
            <a:fillRect/>
          </a:stretch>
        </p:blipFill>
        <p:spPr>
          <a:xfrm>
            <a:off x="8102136" y="1145426"/>
            <a:ext cx="2337871" cy="4140805"/>
          </a:xfrm>
          <a:prstGeom prst="rect">
            <a:avLst/>
          </a:prstGeom>
          <a:effectLst>
            <a:outerShdw blurRad="508000" dist="266700" dir="5400000" algn="ctr" rotWithShape="0">
              <a:schemeClr val="tx1">
                <a:alpha val="40000"/>
              </a:schemeClr>
            </a:outerShdw>
          </a:effectLst>
        </p:spPr>
      </p:pic>
      <p:sp>
        <p:nvSpPr>
          <p:cNvPr id="36" name="Oval 35">
            <a:extLst>
              <a:ext uri="{FF2B5EF4-FFF2-40B4-BE49-F238E27FC236}">
                <a16:creationId xmlns:a16="http://schemas.microsoft.com/office/drawing/2014/main" id="{90C7E15B-7DFD-7442-96D5-1C3DBFA0402A}"/>
              </a:ext>
            </a:extLst>
          </p:cNvPr>
          <p:cNvSpPr/>
          <p:nvPr/>
        </p:nvSpPr>
        <p:spPr>
          <a:xfrm>
            <a:off x="218908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41B359B-5816-A943-8319-CB13C1861957}"/>
              </a:ext>
            </a:extLst>
          </p:cNvPr>
          <p:cNvSpPr txBox="1"/>
          <p:nvPr/>
        </p:nvSpPr>
        <p:spPr>
          <a:xfrm>
            <a:off x="2189089" y="273429"/>
            <a:ext cx="1468511"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Selection</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8" name="Oval 37">
            <a:extLst>
              <a:ext uri="{FF2B5EF4-FFF2-40B4-BE49-F238E27FC236}">
                <a16:creationId xmlns:a16="http://schemas.microsoft.com/office/drawing/2014/main" id="{CD4A1030-0903-0940-88FE-7702044D187C}"/>
              </a:ext>
            </a:extLst>
          </p:cNvPr>
          <p:cNvSpPr/>
          <p:nvPr/>
        </p:nvSpPr>
        <p:spPr>
          <a:xfrm>
            <a:off x="5442136"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6CDDCE7-222E-054D-90C0-3E5013DA9C6C}"/>
              </a:ext>
            </a:extLst>
          </p:cNvPr>
          <p:cNvSpPr txBox="1"/>
          <p:nvPr/>
        </p:nvSpPr>
        <p:spPr>
          <a:xfrm>
            <a:off x="5533576" y="273429"/>
            <a:ext cx="1468511"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Play Space</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0" name="Oval 39">
            <a:extLst>
              <a:ext uri="{FF2B5EF4-FFF2-40B4-BE49-F238E27FC236}">
                <a16:creationId xmlns:a16="http://schemas.microsoft.com/office/drawing/2014/main" id="{FC162596-4233-1A45-ACFB-96CA6B91F130}"/>
              </a:ext>
            </a:extLst>
          </p:cNvPr>
          <p:cNvSpPr/>
          <p:nvPr/>
        </p:nvSpPr>
        <p:spPr>
          <a:xfrm>
            <a:off x="8492836"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D063CE-78CC-DB4B-A660-EA18B3CDD79E}"/>
              </a:ext>
            </a:extLst>
          </p:cNvPr>
          <p:cNvSpPr txBox="1"/>
          <p:nvPr/>
        </p:nvSpPr>
        <p:spPr>
          <a:xfrm>
            <a:off x="8451268" y="273429"/>
            <a:ext cx="1468511"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Winning</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03333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7047F9-389B-634D-A3D2-EDE83CDBE3BD}"/>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55893E-D247-3C45-826B-660B7340DB4D}"/>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F97C78-5DC6-9D49-A610-875EE733E3C9}"/>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Consistency</a:t>
            </a:r>
          </a:p>
        </p:txBody>
      </p:sp>
      <p:pic>
        <p:nvPicPr>
          <p:cNvPr id="7" name="Picture 6">
            <a:extLst>
              <a:ext uri="{FF2B5EF4-FFF2-40B4-BE49-F238E27FC236}">
                <a16:creationId xmlns:a16="http://schemas.microsoft.com/office/drawing/2014/main" id="{C879654D-B043-6B4A-9E58-AA4B060B3D2A}"/>
              </a:ext>
            </a:extLst>
          </p:cNvPr>
          <p:cNvPicPr>
            <a:picLocks noChangeAspect="1"/>
          </p:cNvPicPr>
          <p:nvPr/>
        </p:nvPicPr>
        <p:blipFill>
          <a:blip r:embed="rId3"/>
          <a:srcRect/>
          <a:stretch/>
        </p:blipFill>
        <p:spPr>
          <a:xfrm>
            <a:off x="1756732" y="1163741"/>
            <a:ext cx="2328389" cy="4127599"/>
          </a:xfrm>
          <a:prstGeom prst="rect">
            <a:avLst/>
          </a:prstGeom>
          <a:effectLst>
            <a:outerShdw blurRad="508000" dist="266700" dir="5400000" algn="ctr" rotWithShape="0">
              <a:schemeClr val="tx1">
                <a:alpha val="40000"/>
              </a:schemeClr>
            </a:outerShdw>
          </a:effectLst>
        </p:spPr>
      </p:pic>
      <p:pic>
        <p:nvPicPr>
          <p:cNvPr id="8" name="Picture 7">
            <a:extLst>
              <a:ext uri="{FF2B5EF4-FFF2-40B4-BE49-F238E27FC236}">
                <a16:creationId xmlns:a16="http://schemas.microsoft.com/office/drawing/2014/main" id="{C69D7504-3652-5C48-88E8-AEDD5937DEDD}"/>
              </a:ext>
            </a:extLst>
          </p:cNvPr>
          <p:cNvPicPr>
            <a:picLocks noChangeAspect="1"/>
          </p:cNvPicPr>
          <p:nvPr/>
        </p:nvPicPr>
        <p:blipFill>
          <a:blip r:embed="rId4"/>
          <a:srcRect/>
          <a:stretch/>
        </p:blipFill>
        <p:spPr>
          <a:xfrm>
            <a:off x="4928510" y="1145427"/>
            <a:ext cx="2334978" cy="4145913"/>
          </a:xfrm>
          <a:prstGeom prst="rect">
            <a:avLst/>
          </a:prstGeom>
          <a:effectLst>
            <a:outerShdw blurRad="508000" dist="266700" dir="5400000" algn="ctr" rotWithShape="0">
              <a:schemeClr val="tx1">
                <a:alpha val="40000"/>
              </a:schemeClr>
            </a:outerShdw>
          </a:effectLst>
        </p:spPr>
      </p:pic>
      <p:pic>
        <p:nvPicPr>
          <p:cNvPr id="9" name="Picture 8">
            <a:extLst>
              <a:ext uri="{FF2B5EF4-FFF2-40B4-BE49-F238E27FC236}">
                <a16:creationId xmlns:a16="http://schemas.microsoft.com/office/drawing/2014/main" id="{D4A506B8-19DB-4342-84D3-D1293029EEBF}"/>
              </a:ext>
            </a:extLst>
          </p:cNvPr>
          <p:cNvPicPr>
            <a:picLocks noChangeAspect="1"/>
          </p:cNvPicPr>
          <p:nvPr/>
        </p:nvPicPr>
        <p:blipFill>
          <a:blip r:embed="rId5"/>
          <a:srcRect/>
          <a:stretch/>
        </p:blipFill>
        <p:spPr>
          <a:xfrm>
            <a:off x="8103152" y="1145426"/>
            <a:ext cx="2335838" cy="4140805"/>
          </a:xfrm>
          <a:prstGeom prst="rect">
            <a:avLst/>
          </a:prstGeom>
          <a:effectLst>
            <a:outerShdw blurRad="508000" dist="266700" dir="5400000" algn="ctr" rotWithShape="0">
              <a:schemeClr val="tx1">
                <a:alpha val="40000"/>
              </a:schemeClr>
            </a:outerShdw>
          </a:effectLst>
        </p:spPr>
      </p:pic>
      <p:sp>
        <p:nvSpPr>
          <p:cNvPr id="10" name="Oval 9">
            <a:extLst>
              <a:ext uri="{FF2B5EF4-FFF2-40B4-BE49-F238E27FC236}">
                <a16:creationId xmlns:a16="http://schemas.microsoft.com/office/drawing/2014/main" id="{5531A133-DD2B-1844-98B4-E6C6BD439716}"/>
              </a:ext>
            </a:extLst>
          </p:cNvPr>
          <p:cNvSpPr/>
          <p:nvPr/>
        </p:nvSpPr>
        <p:spPr>
          <a:xfrm>
            <a:off x="1964645"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ED3E57-8A41-3544-9CBA-6A4A19841870}"/>
              </a:ext>
            </a:extLst>
          </p:cNvPr>
          <p:cNvSpPr txBox="1"/>
          <p:nvPr/>
        </p:nvSpPr>
        <p:spPr>
          <a:xfrm>
            <a:off x="1931393"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Simple Forms</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2" name="Oval 11">
            <a:extLst>
              <a:ext uri="{FF2B5EF4-FFF2-40B4-BE49-F238E27FC236}">
                <a16:creationId xmlns:a16="http://schemas.microsoft.com/office/drawing/2014/main" id="{53A40941-DBE9-F044-AABD-B9AFD8D4F0F2}"/>
              </a:ext>
            </a:extLst>
          </p:cNvPr>
          <p:cNvSpPr/>
          <p:nvPr/>
        </p:nvSpPr>
        <p:spPr>
          <a:xfrm>
            <a:off x="506805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75D0F5-F67C-4645-A268-286A16E59050}"/>
              </a:ext>
            </a:extLst>
          </p:cNvPr>
          <p:cNvSpPr txBox="1"/>
          <p:nvPr/>
        </p:nvSpPr>
        <p:spPr>
          <a:xfrm>
            <a:off x="5134560"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Account Editing</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4" name="Oval 13">
            <a:extLst>
              <a:ext uri="{FF2B5EF4-FFF2-40B4-BE49-F238E27FC236}">
                <a16:creationId xmlns:a16="http://schemas.microsoft.com/office/drawing/2014/main" id="{14DAB045-ED6D-4942-8960-E4A5B4C511D9}"/>
              </a:ext>
            </a:extLst>
          </p:cNvPr>
          <p:cNvSpPr/>
          <p:nvPr/>
        </p:nvSpPr>
        <p:spPr>
          <a:xfrm>
            <a:off x="8459584"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EBE53-7D1C-CF47-B17D-849F441E6018}"/>
              </a:ext>
            </a:extLst>
          </p:cNvPr>
          <p:cNvSpPr txBox="1"/>
          <p:nvPr/>
        </p:nvSpPr>
        <p:spPr>
          <a:xfrm>
            <a:off x="8293321"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Clear Rules</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51949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D4A198-939B-9243-ABF2-E87FD97FBD5A}"/>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8C9AE-2733-A642-8A87-C234F6B5733E}"/>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EDDA53-054E-FA44-8B0D-DD917C07C586}"/>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Competition</a:t>
            </a:r>
          </a:p>
        </p:txBody>
      </p:sp>
      <p:pic>
        <p:nvPicPr>
          <p:cNvPr id="7" name="Picture 6">
            <a:extLst>
              <a:ext uri="{FF2B5EF4-FFF2-40B4-BE49-F238E27FC236}">
                <a16:creationId xmlns:a16="http://schemas.microsoft.com/office/drawing/2014/main" id="{8AE8D6D4-E622-AE45-8778-090E887642DB}"/>
              </a:ext>
            </a:extLst>
          </p:cNvPr>
          <p:cNvPicPr>
            <a:picLocks noChangeAspect="1"/>
          </p:cNvPicPr>
          <p:nvPr/>
        </p:nvPicPr>
        <p:blipFill>
          <a:blip r:embed="rId3"/>
          <a:srcRect/>
          <a:stretch/>
        </p:blipFill>
        <p:spPr>
          <a:xfrm>
            <a:off x="1762943" y="1163741"/>
            <a:ext cx="2315967" cy="4127599"/>
          </a:xfrm>
          <a:prstGeom prst="rect">
            <a:avLst/>
          </a:prstGeom>
          <a:effectLst>
            <a:outerShdw blurRad="508000" dist="266700" dir="5400000" algn="ctr" rotWithShape="0">
              <a:schemeClr val="tx1">
                <a:alpha val="40000"/>
              </a:schemeClr>
            </a:outerShdw>
          </a:effectLst>
        </p:spPr>
      </p:pic>
      <p:pic>
        <p:nvPicPr>
          <p:cNvPr id="8" name="Picture 7">
            <a:extLst>
              <a:ext uri="{FF2B5EF4-FFF2-40B4-BE49-F238E27FC236}">
                <a16:creationId xmlns:a16="http://schemas.microsoft.com/office/drawing/2014/main" id="{DA7D817C-ED73-1547-82C7-880DE3DBE636}"/>
              </a:ext>
            </a:extLst>
          </p:cNvPr>
          <p:cNvPicPr>
            <a:picLocks noChangeAspect="1"/>
          </p:cNvPicPr>
          <p:nvPr/>
        </p:nvPicPr>
        <p:blipFill>
          <a:blip r:embed="rId4"/>
          <a:srcRect/>
          <a:stretch/>
        </p:blipFill>
        <p:spPr>
          <a:xfrm>
            <a:off x="4932877" y="1145427"/>
            <a:ext cx="2326243" cy="4145913"/>
          </a:xfrm>
          <a:prstGeom prst="rect">
            <a:avLst/>
          </a:prstGeom>
          <a:effectLst>
            <a:outerShdw blurRad="508000" dist="266700" dir="5400000" algn="ctr" rotWithShape="0">
              <a:schemeClr val="tx1">
                <a:alpha val="40000"/>
              </a:schemeClr>
            </a:outerShdw>
          </a:effectLst>
        </p:spPr>
      </p:pic>
      <p:pic>
        <p:nvPicPr>
          <p:cNvPr id="9" name="Picture 8">
            <a:extLst>
              <a:ext uri="{FF2B5EF4-FFF2-40B4-BE49-F238E27FC236}">
                <a16:creationId xmlns:a16="http://schemas.microsoft.com/office/drawing/2014/main" id="{358B639B-9E39-7F48-9AED-C2F949E2AB20}"/>
              </a:ext>
            </a:extLst>
          </p:cNvPr>
          <p:cNvPicPr>
            <a:picLocks noChangeAspect="1"/>
          </p:cNvPicPr>
          <p:nvPr/>
        </p:nvPicPr>
        <p:blipFill>
          <a:blip r:embed="rId5"/>
          <a:srcRect/>
          <a:stretch/>
        </p:blipFill>
        <p:spPr>
          <a:xfrm>
            <a:off x="8109382" y="1145426"/>
            <a:ext cx="2323377" cy="4140805"/>
          </a:xfrm>
          <a:prstGeom prst="rect">
            <a:avLst/>
          </a:prstGeom>
          <a:effectLst>
            <a:outerShdw blurRad="508000" dist="266700" dir="5400000" algn="ctr" rotWithShape="0">
              <a:schemeClr val="tx1">
                <a:alpha val="40000"/>
              </a:schemeClr>
            </a:outerShdw>
          </a:effectLst>
        </p:spPr>
      </p:pic>
      <p:sp>
        <p:nvSpPr>
          <p:cNvPr id="10" name="Oval 9">
            <a:extLst>
              <a:ext uri="{FF2B5EF4-FFF2-40B4-BE49-F238E27FC236}">
                <a16:creationId xmlns:a16="http://schemas.microsoft.com/office/drawing/2014/main" id="{1921A3B9-15E1-F945-AC04-080B0787ECC8}"/>
              </a:ext>
            </a:extLst>
          </p:cNvPr>
          <p:cNvSpPr/>
          <p:nvPr/>
        </p:nvSpPr>
        <p:spPr>
          <a:xfrm>
            <a:off x="1964645"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826FD0-BF0B-E64C-BE90-9DE67DA234CB}"/>
              </a:ext>
            </a:extLst>
          </p:cNvPr>
          <p:cNvSpPr txBox="1"/>
          <p:nvPr/>
        </p:nvSpPr>
        <p:spPr>
          <a:xfrm>
            <a:off x="1931393"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Player Ranks</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2" name="Oval 11">
            <a:extLst>
              <a:ext uri="{FF2B5EF4-FFF2-40B4-BE49-F238E27FC236}">
                <a16:creationId xmlns:a16="http://schemas.microsoft.com/office/drawing/2014/main" id="{2A646040-7DAB-A041-AFD6-A5144EF97105}"/>
              </a:ext>
            </a:extLst>
          </p:cNvPr>
          <p:cNvSpPr/>
          <p:nvPr/>
        </p:nvSpPr>
        <p:spPr>
          <a:xfrm>
            <a:off x="506805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7EEB52-CB44-1843-BB69-7F1CFEBCEC63}"/>
              </a:ext>
            </a:extLst>
          </p:cNvPr>
          <p:cNvSpPr txBox="1"/>
          <p:nvPr/>
        </p:nvSpPr>
        <p:spPr>
          <a:xfrm>
            <a:off x="5134560"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Player Records</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4" name="Oval 13">
            <a:extLst>
              <a:ext uri="{FF2B5EF4-FFF2-40B4-BE49-F238E27FC236}">
                <a16:creationId xmlns:a16="http://schemas.microsoft.com/office/drawing/2014/main" id="{EBFD5D14-EE82-7141-A7E3-D8BA23B8797C}"/>
              </a:ext>
            </a:extLst>
          </p:cNvPr>
          <p:cNvSpPr/>
          <p:nvPr/>
        </p:nvSpPr>
        <p:spPr>
          <a:xfrm>
            <a:off x="8077196"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F8F278-1B0D-FA48-B5C3-1132034F3B24}"/>
              </a:ext>
            </a:extLst>
          </p:cNvPr>
          <p:cNvSpPr txBox="1"/>
          <p:nvPr/>
        </p:nvSpPr>
        <p:spPr>
          <a:xfrm>
            <a:off x="8185254" y="273429"/>
            <a:ext cx="2323376"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Player Leaderboard</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64032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AD178C-BC0C-CC41-8C17-E061375E9FA2}"/>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890A0C-E909-004A-80CA-FC177EE8670C}"/>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6A4B15-4AD8-B64A-AFA0-9C0ECC54E5D8}"/>
              </a:ext>
            </a:extLst>
          </p:cNvPr>
          <p:cNvSpPr txBox="1"/>
          <p:nvPr/>
        </p:nvSpPr>
        <p:spPr>
          <a:xfrm>
            <a:off x="658368" y="5468114"/>
            <a:ext cx="6083254"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Wizard Strategy</a:t>
            </a:r>
          </a:p>
        </p:txBody>
      </p:sp>
      <p:pic>
        <p:nvPicPr>
          <p:cNvPr id="18" name="Picture 17">
            <a:extLst>
              <a:ext uri="{FF2B5EF4-FFF2-40B4-BE49-F238E27FC236}">
                <a16:creationId xmlns:a16="http://schemas.microsoft.com/office/drawing/2014/main" id="{14B343EB-B842-C14D-865E-107B224C0909}"/>
              </a:ext>
            </a:extLst>
          </p:cNvPr>
          <p:cNvPicPr>
            <a:picLocks noChangeAspect="1"/>
          </p:cNvPicPr>
          <p:nvPr/>
        </p:nvPicPr>
        <p:blipFill>
          <a:blip r:embed="rId3"/>
          <a:srcRect/>
          <a:stretch/>
        </p:blipFill>
        <p:spPr>
          <a:xfrm>
            <a:off x="1762943" y="1063294"/>
            <a:ext cx="2315967" cy="3480567"/>
          </a:xfrm>
          <a:prstGeom prst="rect">
            <a:avLst/>
          </a:prstGeom>
          <a:effectLst>
            <a:outerShdw blurRad="381000" dist="228600" dir="5400000" algn="ctr" rotWithShape="0">
              <a:schemeClr val="tx1">
                <a:alpha val="40000"/>
              </a:schemeClr>
            </a:outerShdw>
          </a:effectLst>
        </p:spPr>
      </p:pic>
      <p:pic>
        <p:nvPicPr>
          <p:cNvPr id="19" name="Picture 18">
            <a:extLst>
              <a:ext uri="{FF2B5EF4-FFF2-40B4-BE49-F238E27FC236}">
                <a16:creationId xmlns:a16="http://schemas.microsoft.com/office/drawing/2014/main" id="{D8604487-9394-4247-A6B9-87FA01BCCD2D}"/>
              </a:ext>
            </a:extLst>
          </p:cNvPr>
          <p:cNvPicPr>
            <a:picLocks noChangeAspect="1"/>
          </p:cNvPicPr>
          <p:nvPr/>
        </p:nvPicPr>
        <p:blipFill>
          <a:blip r:embed="rId4"/>
          <a:srcRect/>
          <a:stretch/>
        </p:blipFill>
        <p:spPr>
          <a:xfrm>
            <a:off x="4932877" y="1052958"/>
            <a:ext cx="2326243" cy="3466299"/>
          </a:xfrm>
          <a:prstGeom prst="rect">
            <a:avLst/>
          </a:prstGeom>
          <a:effectLst>
            <a:outerShdw blurRad="381000" dist="228600" dir="5400000" algn="ctr" rotWithShape="0">
              <a:schemeClr val="tx1">
                <a:alpha val="40000"/>
              </a:schemeClr>
            </a:outerShdw>
          </a:effectLst>
        </p:spPr>
      </p:pic>
      <p:pic>
        <p:nvPicPr>
          <p:cNvPr id="20" name="Picture 19">
            <a:extLst>
              <a:ext uri="{FF2B5EF4-FFF2-40B4-BE49-F238E27FC236}">
                <a16:creationId xmlns:a16="http://schemas.microsoft.com/office/drawing/2014/main" id="{E88F7FCA-7494-2C4E-AADA-3D09AE370E81}"/>
              </a:ext>
            </a:extLst>
          </p:cNvPr>
          <p:cNvPicPr>
            <a:picLocks noChangeAspect="1"/>
          </p:cNvPicPr>
          <p:nvPr/>
        </p:nvPicPr>
        <p:blipFill>
          <a:blip r:embed="rId5"/>
          <a:srcRect/>
          <a:stretch/>
        </p:blipFill>
        <p:spPr>
          <a:xfrm>
            <a:off x="8109382" y="1059301"/>
            <a:ext cx="2323377" cy="3481755"/>
          </a:xfrm>
          <a:prstGeom prst="rect">
            <a:avLst/>
          </a:prstGeom>
          <a:effectLst>
            <a:outerShdw blurRad="381000" dist="228600" dir="5400000" algn="ctr" rotWithShape="0">
              <a:schemeClr val="tx1">
                <a:alpha val="40000"/>
              </a:schemeClr>
            </a:outerShdw>
          </a:effectLst>
        </p:spPr>
      </p:pic>
      <p:sp>
        <p:nvSpPr>
          <p:cNvPr id="21" name="Oval 20">
            <a:extLst>
              <a:ext uri="{FF2B5EF4-FFF2-40B4-BE49-F238E27FC236}">
                <a16:creationId xmlns:a16="http://schemas.microsoft.com/office/drawing/2014/main" id="{DF197FE9-1E13-F64D-97AC-591D2440D411}"/>
              </a:ext>
            </a:extLst>
          </p:cNvPr>
          <p:cNvSpPr/>
          <p:nvPr/>
        </p:nvSpPr>
        <p:spPr>
          <a:xfrm>
            <a:off x="1964645"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10B7C31-4E71-D740-957B-42405F47A573}"/>
              </a:ext>
            </a:extLst>
          </p:cNvPr>
          <p:cNvSpPr txBox="1"/>
          <p:nvPr/>
        </p:nvSpPr>
        <p:spPr>
          <a:xfrm>
            <a:off x="1931393"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Play for Speed</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3" name="Oval 22">
            <a:extLst>
              <a:ext uri="{FF2B5EF4-FFF2-40B4-BE49-F238E27FC236}">
                <a16:creationId xmlns:a16="http://schemas.microsoft.com/office/drawing/2014/main" id="{BF68B8C8-410D-7A45-A842-A2BDAC606670}"/>
              </a:ext>
            </a:extLst>
          </p:cNvPr>
          <p:cNvSpPr/>
          <p:nvPr/>
        </p:nvSpPr>
        <p:spPr>
          <a:xfrm>
            <a:off x="506805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246076-83DC-9F4E-8FFB-C9FE5163C93C}"/>
              </a:ext>
            </a:extLst>
          </p:cNvPr>
          <p:cNvSpPr txBox="1"/>
          <p:nvPr/>
        </p:nvSpPr>
        <p:spPr>
          <a:xfrm>
            <a:off x="5134560" y="273429"/>
            <a:ext cx="1987722"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Highest Average</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5" name="Oval 24">
            <a:extLst>
              <a:ext uri="{FF2B5EF4-FFF2-40B4-BE49-F238E27FC236}">
                <a16:creationId xmlns:a16="http://schemas.microsoft.com/office/drawing/2014/main" id="{2C1A9CA7-9407-7047-A6E1-93B6FB569D19}"/>
              </a:ext>
            </a:extLst>
          </p:cNvPr>
          <p:cNvSpPr/>
          <p:nvPr/>
        </p:nvSpPr>
        <p:spPr>
          <a:xfrm>
            <a:off x="8002382"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E263482-F08F-DF4A-AEE7-2A9A99191520}"/>
              </a:ext>
            </a:extLst>
          </p:cNvPr>
          <p:cNvSpPr txBox="1"/>
          <p:nvPr/>
        </p:nvSpPr>
        <p:spPr>
          <a:xfrm>
            <a:off x="8060561" y="273429"/>
            <a:ext cx="2563103"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Biggest and Longest</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7" name="TextBox 26">
            <a:extLst>
              <a:ext uri="{FF2B5EF4-FFF2-40B4-BE49-F238E27FC236}">
                <a16:creationId xmlns:a16="http://schemas.microsoft.com/office/drawing/2014/main" id="{ADF85508-6915-9140-9BC6-A66191F8FC2D}"/>
              </a:ext>
            </a:extLst>
          </p:cNvPr>
          <p:cNvSpPr txBox="1"/>
          <p:nvPr/>
        </p:nvSpPr>
        <p:spPr>
          <a:xfrm>
            <a:off x="1762943" y="4763130"/>
            <a:ext cx="2315966" cy="523220"/>
          </a:xfrm>
          <a:prstGeom prst="rect">
            <a:avLst/>
          </a:prstGeom>
          <a:noFill/>
        </p:spPr>
        <p:txBody>
          <a:bodyPr wrap="square" rtlCol="0">
            <a:spAutoFit/>
          </a:bodyPr>
          <a:lstStyle/>
          <a:p>
            <a:r>
              <a:rPr lang="en-US" sz="1400"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Most Words</a:t>
            </a:r>
          </a:p>
          <a:p>
            <a:r>
              <a:rPr lang="en-US" sz="1400"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Highest Game Score</a:t>
            </a:r>
            <a:endParaRPr lang="en-US" sz="1400"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8" name="TextBox 27">
            <a:extLst>
              <a:ext uri="{FF2B5EF4-FFF2-40B4-BE49-F238E27FC236}">
                <a16:creationId xmlns:a16="http://schemas.microsoft.com/office/drawing/2014/main" id="{9E00A5D3-DCE5-474B-A568-5D4A781BD1B8}"/>
              </a:ext>
            </a:extLst>
          </p:cNvPr>
          <p:cNvSpPr txBox="1"/>
          <p:nvPr/>
        </p:nvSpPr>
        <p:spPr>
          <a:xfrm>
            <a:off x="4920072" y="4695538"/>
            <a:ext cx="2315966" cy="523220"/>
          </a:xfrm>
          <a:prstGeom prst="rect">
            <a:avLst/>
          </a:prstGeom>
          <a:noFill/>
        </p:spPr>
        <p:txBody>
          <a:bodyPr wrap="square" rtlCol="0">
            <a:spAutoFit/>
          </a:bodyPr>
          <a:lstStyle/>
          <a:p>
            <a:r>
              <a:rPr lang="en-US" sz="1400"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Highest Average Word Score (Min. 20 Words)</a:t>
            </a:r>
            <a:endParaRPr lang="en-US" sz="1400"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9" name="TextBox 28">
            <a:extLst>
              <a:ext uri="{FF2B5EF4-FFF2-40B4-BE49-F238E27FC236}">
                <a16:creationId xmlns:a16="http://schemas.microsoft.com/office/drawing/2014/main" id="{0701AF2E-3442-1B4B-8EDE-6AB1AAE56980}"/>
              </a:ext>
            </a:extLst>
          </p:cNvPr>
          <p:cNvSpPr txBox="1"/>
          <p:nvPr/>
        </p:nvSpPr>
        <p:spPr>
          <a:xfrm>
            <a:off x="8042210" y="4695538"/>
            <a:ext cx="2315966" cy="523220"/>
          </a:xfrm>
          <a:prstGeom prst="rect">
            <a:avLst/>
          </a:prstGeom>
          <a:noFill/>
        </p:spPr>
        <p:txBody>
          <a:bodyPr wrap="square" rtlCol="0">
            <a:spAutoFit/>
          </a:bodyPr>
          <a:lstStyle/>
          <a:p>
            <a:r>
              <a:rPr lang="en-US" sz="1400"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Longest Word</a:t>
            </a:r>
          </a:p>
          <a:p>
            <a:r>
              <a:rPr lang="en-US" sz="1400"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Highest Scoring Word</a:t>
            </a:r>
            <a:endParaRPr lang="en-US" sz="1400"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42356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041964-D523-5A47-B5C4-B687FC50F210}"/>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3DA5649-CC1A-584C-8C6E-91E1BFF88BA5}"/>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F075FB8-B29B-2240-B0E0-1C8D9C62D6A0}"/>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Development</a:t>
            </a:r>
          </a:p>
        </p:txBody>
      </p:sp>
      <p:sp>
        <p:nvSpPr>
          <p:cNvPr id="13" name="Oval 12">
            <a:extLst>
              <a:ext uri="{FF2B5EF4-FFF2-40B4-BE49-F238E27FC236}">
                <a16:creationId xmlns:a16="http://schemas.microsoft.com/office/drawing/2014/main" id="{8509A509-B8AE-DF4B-BFF9-40DBC2C7F1A7}"/>
              </a:ext>
            </a:extLst>
          </p:cNvPr>
          <p:cNvSpPr/>
          <p:nvPr/>
        </p:nvSpPr>
        <p:spPr>
          <a:xfrm>
            <a:off x="139653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A2D84A0-33B6-2C4F-BB9E-5CC95DFB4403}"/>
              </a:ext>
            </a:extLst>
          </p:cNvPr>
          <p:cNvSpPr txBox="1"/>
          <p:nvPr/>
        </p:nvSpPr>
        <p:spPr>
          <a:xfrm>
            <a:off x="1388226" y="284424"/>
            <a:ext cx="2318547"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Original Concepts</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5" name="Oval 14">
            <a:extLst>
              <a:ext uri="{FF2B5EF4-FFF2-40B4-BE49-F238E27FC236}">
                <a16:creationId xmlns:a16="http://schemas.microsoft.com/office/drawing/2014/main" id="{E5FD0F90-1176-D347-874A-A5927BC2D1B7}"/>
              </a:ext>
            </a:extLst>
          </p:cNvPr>
          <p:cNvSpPr/>
          <p:nvPr/>
        </p:nvSpPr>
        <p:spPr>
          <a:xfrm>
            <a:off x="773084" y="4696691"/>
            <a:ext cx="2286000" cy="382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10;&#10;Description automatically generated">
            <a:extLst>
              <a:ext uri="{FF2B5EF4-FFF2-40B4-BE49-F238E27FC236}">
                <a16:creationId xmlns:a16="http://schemas.microsoft.com/office/drawing/2014/main" id="{B24EDB8E-DB18-DD44-9C16-B26F8276849E}"/>
              </a:ext>
            </a:extLst>
          </p:cNvPr>
          <p:cNvPicPr>
            <a:picLocks noChangeAspect="1"/>
          </p:cNvPicPr>
          <p:nvPr/>
        </p:nvPicPr>
        <p:blipFill>
          <a:blip r:embed="rId3"/>
          <a:stretch>
            <a:fillRect/>
          </a:stretch>
        </p:blipFill>
        <p:spPr>
          <a:xfrm>
            <a:off x="740537" y="1163785"/>
            <a:ext cx="2784057" cy="4222487"/>
          </a:xfrm>
          <a:prstGeom prst="rect">
            <a:avLst/>
          </a:prstGeom>
        </p:spPr>
      </p:pic>
      <p:sp>
        <p:nvSpPr>
          <p:cNvPr id="16" name="Oval 15">
            <a:extLst>
              <a:ext uri="{FF2B5EF4-FFF2-40B4-BE49-F238E27FC236}">
                <a16:creationId xmlns:a16="http://schemas.microsoft.com/office/drawing/2014/main" id="{A8A1A853-1367-6A40-8D74-6F0C85FE24DD}"/>
              </a:ext>
            </a:extLst>
          </p:cNvPr>
          <p:cNvSpPr/>
          <p:nvPr/>
        </p:nvSpPr>
        <p:spPr>
          <a:xfrm>
            <a:off x="4330932" y="4852405"/>
            <a:ext cx="2286000" cy="382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A52845B-C89A-C145-B22E-C0CCE14FD194}"/>
              </a:ext>
            </a:extLst>
          </p:cNvPr>
          <p:cNvSpPr/>
          <p:nvPr/>
        </p:nvSpPr>
        <p:spPr>
          <a:xfrm>
            <a:off x="8042494" y="4818936"/>
            <a:ext cx="2286000" cy="382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irt&#10;&#10;Description automatically generated">
            <a:extLst>
              <a:ext uri="{FF2B5EF4-FFF2-40B4-BE49-F238E27FC236}">
                <a16:creationId xmlns:a16="http://schemas.microsoft.com/office/drawing/2014/main" id="{6CCC1E2E-126D-714C-B62E-398E1E729892}"/>
              </a:ext>
            </a:extLst>
          </p:cNvPr>
          <p:cNvPicPr>
            <a:picLocks noChangeAspect="1"/>
          </p:cNvPicPr>
          <p:nvPr/>
        </p:nvPicPr>
        <p:blipFill>
          <a:blip r:embed="rId4"/>
          <a:stretch>
            <a:fillRect/>
          </a:stretch>
        </p:blipFill>
        <p:spPr>
          <a:xfrm>
            <a:off x="4279189" y="995413"/>
            <a:ext cx="2903007" cy="4451278"/>
          </a:xfrm>
          <a:prstGeom prst="rect">
            <a:avLst/>
          </a:prstGeom>
        </p:spPr>
      </p:pic>
      <p:pic>
        <p:nvPicPr>
          <p:cNvPr id="12" name="Picture 11" descr="A person wearing a costume&#10;&#10;Description automatically generated">
            <a:extLst>
              <a:ext uri="{FF2B5EF4-FFF2-40B4-BE49-F238E27FC236}">
                <a16:creationId xmlns:a16="http://schemas.microsoft.com/office/drawing/2014/main" id="{63D1AC90-6042-2D49-8541-FF710DE6F299}"/>
              </a:ext>
            </a:extLst>
          </p:cNvPr>
          <p:cNvPicPr>
            <a:picLocks noChangeAspect="1"/>
          </p:cNvPicPr>
          <p:nvPr/>
        </p:nvPicPr>
        <p:blipFill>
          <a:blip r:embed="rId5"/>
          <a:stretch>
            <a:fillRect/>
          </a:stretch>
        </p:blipFill>
        <p:spPr>
          <a:xfrm>
            <a:off x="8005445" y="634311"/>
            <a:ext cx="2903007" cy="4741579"/>
          </a:xfrm>
          <a:prstGeom prst="rect">
            <a:avLst/>
          </a:prstGeom>
        </p:spPr>
      </p:pic>
      <p:sp>
        <p:nvSpPr>
          <p:cNvPr id="18" name="Oval 17">
            <a:extLst>
              <a:ext uri="{FF2B5EF4-FFF2-40B4-BE49-F238E27FC236}">
                <a16:creationId xmlns:a16="http://schemas.microsoft.com/office/drawing/2014/main" id="{14257EF5-3D09-6B42-A9CA-2CDB81C60D61}"/>
              </a:ext>
            </a:extLst>
          </p:cNvPr>
          <p:cNvSpPr/>
          <p:nvPr/>
        </p:nvSpPr>
        <p:spPr>
          <a:xfrm>
            <a:off x="4549833" y="127454"/>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E1BC2F-9E03-BA48-AC18-8448696CD807}"/>
              </a:ext>
            </a:extLst>
          </p:cNvPr>
          <p:cNvSpPr txBox="1"/>
          <p:nvPr/>
        </p:nvSpPr>
        <p:spPr>
          <a:xfrm>
            <a:off x="4541520" y="287187"/>
            <a:ext cx="2318547"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Refined Definition</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0" name="Oval 19">
            <a:extLst>
              <a:ext uri="{FF2B5EF4-FFF2-40B4-BE49-F238E27FC236}">
                <a16:creationId xmlns:a16="http://schemas.microsoft.com/office/drawing/2014/main" id="{DD3D070A-F80C-FF4A-BFDF-B59AA3F56997}"/>
              </a:ext>
            </a:extLst>
          </p:cNvPr>
          <p:cNvSpPr/>
          <p:nvPr/>
        </p:nvSpPr>
        <p:spPr>
          <a:xfrm>
            <a:off x="8309957" y="138635"/>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08FF1CB-6845-8A44-B801-95D452F09332}"/>
              </a:ext>
            </a:extLst>
          </p:cNvPr>
          <p:cNvSpPr txBox="1"/>
          <p:nvPr/>
        </p:nvSpPr>
        <p:spPr>
          <a:xfrm>
            <a:off x="8268392" y="298368"/>
            <a:ext cx="2318547"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Finished Product</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2708494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42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C94EE4-BEED-1342-936F-F1EC18366059}"/>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AFE61B-DAD1-8B41-BCDE-E883DF0BBCF1}"/>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5A74FB-CCD5-5D48-B21D-FBAAB1E5EB48}"/>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Style &amp; Theme</a:t>
            </a:r>
          </a:p>
        </p:txBody>
      </p:sp>
      <p:pic>
        <p:nvPicPr>
          <p:cNvPr id="23" name="Graphic 22">
            <a:extLst>
              <a:ext uri="{FF2B5EF4-FFF2-40B4-BE49-F238E27FC236}">
                <a16:creationId xmlns:a16="http://schemas.microsoft.com/office/drawing/2014/main" id="{EF71F9B7-D893-2A45-ABE4-55AFA07E2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982" y="972401"/>
            <a:ext cx="3327400" cy="711200"/>
          </a:xfrm>
          <a:prstGeom prst="rect">
            <a:avLst/>
          </a:prstGeom>
        </p:spPr>
      </p:pic>
      <p:pic>
        <p:nvPicPr>
          <p:cNvPr id="25" name="Graphic 24">
            <a:extLst>
              <a:ext uri="{FF2B5EF4-FFF2-40B4-BE49-F238E27FC236}">
                <a16:creationId xmlns:a16="http://schemas.microsoft.com/office/drawing/2014/main" id="{EF87FB3D-F292-384A-9F66-F494B85352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58" y="651073"/>
            <a:ext cx="2200320" cy="804995"/>
          </a:xfrm>
          <a:prstGeom prst="rect">
            <a:avLst/>
          </a:prstGeom>
        </p:spPr>
      </p:pic>
      <p:pic>
        <p:nvPicPr>
          <p:cNvPr id="27" name="Graphic 26">
            <a:extLst>
              <a:ext uri="{FF2B5EF4-FFF2-40B4-BE49-F238E27FC236}">
                <a16:creationId xmlns:a16="http://schemas.microsoft.com/office/drawing/2014/main" id="{DBF36ECF-3F42-0849-81E6-24138B130F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9694" y="2581917"/>
            <a:ext cx="2066874" cy="1926482"/>
          </a:xfrm>
          <a:prstGeom prst="rect">
            <a:avLst/>
          </a:prstGeom>
        </p:spPr>
      </p:pic>
      <p:pic>
        <p:nvPicPr>
          <p:cNvPr id="29" name="Graphic 28">
            <a:extLst>
              <a:ext uri="{FF2B5EF4-FFF2-40B4-BE49-F238E27FC236}">
                <a16:creationId xmlns:a16="http://schemas.microsoft.com/office/drawing/2014/main" id="{C76E31A2-6ECD-274E-9F16-C90A49406D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789919" y="4543818"/>
            <a:ext cx="1443064" cy="1507201"/>
          </a:xfrm>
          <a:prstGeom prst="rect">
            <a:avLst/>
          </a:prstGeom>
        </p:spPr>
      </p:pic>
      <p:pic>
        <p:nvPicPr>
          <p:cNvPr id="31" name="Graphic 30">
            <a:extLst>
              <a:ext uri="{FF2B5EF4-FFF2-40B4-BE49-F238E27FC236}">
                <a16:creationId xmlns:a16="http://schemas.microsoft.com/office/drawing/2014/main" id="{E56F4B21-D7DF-2A42-9407-940AFB7A16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26462" y="2368756"/>
            <a:ext cx="2200321" cy="1174607"/>
          </a:xfrm>
          <a:prstGeom prst="rect">
            <a:avLst/>
          </a:prstGeom>
        </p:spPr>
      </p:pic>
      <p:pic>
        <p:nvPicPr>
          <p:cNvPr id="35" name="Graphic 34">
            <a:extLst>
              <a:ext uri="{FF2B5EF4-FFF2-40B4-BE49-F238E27FC236}">
                <a16:creationId xmlns:a16="http://schemas.microsoft.com/office/drawing/2014/main" id="{B27E3A0A-A674-394A-B784-AB1FAFB378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7271" y="3105737"/>
            <a:ext cx="1524000" cy="990600"/>
          </a:xfrm>
          <a:prstGeom prst="rect">
            <a:avLst/>
          </a:prstGeom>
        </p:spPr>
      </p:pic>
      <p:pic>
        <p:nvPicPr>
          <p:cNvPr id="37" name="Graphic 36">
            <a:extLst>
              <a:ext uri="{FF2B5EF4-FFF2-40B4-BE49-F238E27FC236}">
                <a16:creationId xmlns:a16="http://schemas.microsoft.com/office/drawing/2014/main" id="{EBDF9370-4DE8-E14A-97F3-6C71D1AF74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21653" y="2283266"/>
            <a:ext cx="1715284" cy="2619369"/>
          </a:xfrm>
          <a:prstGeom prst="rect">
            <a:avLst/>
          </a:prstGeom>
        </p:spPr>
      </p:pic>
      <p:pic>
        <p:nvPicPr>
          <p:cNvPr id="39" name="Graphic 38">
            <a:extLst>
              <a:ext uri="{FF2B5EF4-FFF2-40B4-BE49-F238E27FC236}">
                <a16:creationId xmlns:a16="http://schemas.microsoft.com/office/drawing/2014/main" id="{1699EDB4-9803-2B43-962D-CE6037797D3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0995" y="2653660"/>
            <a:ext cx="1193495" cy="1790243"/>
          </a:xfrm>
          <a:prstGeom prst="rect">
            <a:avLst/>
          </a:prstGeom>
        </p:spPr>
      </p:pic>
      <p:pic>
        <p:nvPicPr>
          <p:cNvPr id="41" name="Graphic 40">
            <a:extLst>
              <a:ext uri="{FF2B5EF4-FFF2-40B4-BE49-F238E27FC236}">
                <a16:creationId xmlns:a16="http://schemas.microsoft.com/office/drawing/2014/main" id="{A2333F7A-950E-8447-9C39-FCB3F1CC43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690167" y="642759"/>
            <a:ext cx="1501833" cy="846103"/>
          </a:xfrm>
          <a:prstGeom prst="rect">
            <a:avLst/>
          </a:prstGeom>
        </p:spPr>
      </p:pic>
      <p:pic>
        <p:nvPicPr>
          <p:cNvPr id="43" name="Graphic 42">
            <a:extLst>
              <a:ext uri="{FF2B5EF4-FFF2-40B4-BE49-F238E27FC236}">
                <a16:creationId xmlns:a16="http://schemas.microsoft.com/office/drawing/2014/main" id="{44AD446D-C8E8-AB48-BD4D-BB99DE39968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08550" y="3701799"/>
            <a:ext cx="2374900" cy="1181100"/>
          </a:xfrm>
          <a:prstGeom prst="rect">
            <a:avLst/>
          </a:prstGeom>
        </p:spPr>
      </p:pic>
      <p:pic>
        <p:nvPicPr>
          <p:cNvPr id="45" name="Graphic 44">
            <a:extLst>
              <a:ext uri="{FF2B5EF4-FFF2-40B4-BE49-F238E27FC236}">
                <a16:creationId xmlns:a16="http://schemas.microsoft.com/office/drawing/2014/main" id="{A2C578CD-1D62-354F-96C3-042E74CEC56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32968" y="4947371"/>
            <a:ext cx="2783129" cy="683402"/>
          </a:xfrm>
          <a:prstGeom prst="rect">
            <a:avLst/>
          </a:prstGeom>
        </p:spPr>
      </p:pic>
      <p:sp>
        <p:nvSpPr>
          <p:cNvPr id="46" name="Oval 45">
            <a:extLst>
              <a:ext uri="{FF2B5EF4-FFF2-40B4-BE49-F238E27FC236}">
                <a16:creationId xmlns:a16="http://schemas.microsoft.com/office/drawing/2014/main" id="{C3807AB4-CA6D-2341-940A-9286F75D3956}"/>
              </a:ext>
            </a:extLst>
          </p:cNvPr>
          <p:cNvSpPr/>
          <p:nvPr/>
        </p:nvSpPr>
        <p:spPr>
          <a:xfrm>
            <a:off x="1396539"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6CF5AF6-C5F0-A442-A382-776645DDDCCB}"/>
              </a:ext>
            </a:extLst>
          </p:cNvPr>
          <p:cNvSpPr txBox="1"/>
          <p:nvPr/>
        </p:nvSpPr>
        <p:spPr>
          <a:xfrm>
            <a:off x="1388226" y="284424"/>
            <a:ext cx="8154785"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Presenting a Magical Realm, Where every Board and Button Tells a Story</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378359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22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B6F0B0-211A-EE41-9949-1BCE4557AAE5}"/>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4046C6-2690-0D4F-95A7-98E89F4049A2}"/>
              </a:ext>
            </a:extLst>
          </p:cNvPr>
          <p:cNvSpPr txBox="1"/>
          <p:nvPr/>
        </p:nvSpPr>
        <p:spPr>
          <a:xfrm>
            <a:off x="8806688" y="6507849"/>
            <a:ext cx="3251200" cy="276999"/>
          </a:xfrm>
          <a:prstGeom prst="rect">
            <a:avLst/>
          </a:prstGeom>
          <a:noFill/>
        </p:spPr>
        <p:txBody>
          <a:bodyPr wrap="square" rtlCol="0">
            <a:spAutoFit/>
          </a:bodyPr>
          <a:lstStyle/>
          <a:p>
            <a:pPr algn="r"/>
            <a:r>
              <a:rPr lang="en-US" sz="1200" dirty="0">
                <a:solidFill>
                  <a:schemeClr val="tx1">
                    <a:lumMod val="85000"/>
                    <a:lumOff val="15000"/>
                  </a:schemeClr>
                </a:solidFill>
              </a:rPr>
              <a:t>Illustration Atulhost.com</a:t>
            </a:r>
          </a:p>
        </p:txBody>
      </p:sp>
      <p:sp>
        <p:nvSpPr>
          <p:cNvPr id="9" name="Rectangle 8">
            <a:extLst>
              <a:ext uri="{FF2B5EF4-FFF2-40B4-BE49-F238E27FC236}">
                <a16:creationId xmlns:a16="http://schemas.microsoft.com/office/drawing/2014/main" id="{0269522F-FA64-1445-A631-9DB1D9744BF5}"/>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3F6F32-AA9E-8F40-A34F-6EE5F7458089}"/>
              </a:ext>
            </a:extLst>
          </p:cNvPr>
          <p:cNvSpPr txBox="1"/>
          <p:nvPr/>
        </p:nvSpPr>
        <p:spPr>
          <a:xfrm>
            <a:off x="658368" y="5468114"/>
            <a:ext cx="427939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In Action</a:t>
            </a:r>
          </a:p>
        </p:txBody>
      </p:sp>
      <p:pic>
        <p:nvPicPr>
          <p:cNvPr id="23" name="Picture 22" descr="A close up of a sign&#10;&#10;Description automatically generated">
            <a:extLst>
              <a:ext uri="{FF2B5EF4-FFF2-40B4-BE49-F238E27FC236}">
                <a16:creationId xmlns:a16="http://schemas.microsoft.com/office/drawing/2014/main" id="{A597F96E-D44F-5947-9C6B-744B226DC842}"/>
              </a:ext>
            </a:extLst>
          </p:cNvPr>
          <p:cNvPicPr>
            <a:picLocks noChangeAspect="1"/>
          </p:cNvPicPr>
          <p:nvPr/>
        </p:nvPicPr>
        <p:blipFill>
          <a:blip r:embed="rId5"/>
          <a:stretch>
            <a:fillRect/>
          </a:stretch>
        </p:blipFill>
        <p:spPr>
          <a:xfrm>
            <a:off x="658368" y="2006102"/>
            <a:ext cx="4833112" cy="1382270"/>
          </a:xfrm>
          <a:prstGeom prst="rect">
            <a:avLst/>
          </a:prstGeom>
        </p:spPr>
      </p:pic>
      <p:sp>
        <p:nvSpPr>
          <p:cNvPr id="2" name="TextBox 1">
            <a:extLst>
              <a:ext uri="{FF2B5EF4-FFF2-40B4-BE49-F238E27FC236}">
                <a16:creationId xmlns:a16="http://schemas.microsoft.com/office/drawing/2014/main" id="{623005FF-8BB8-6847-B81B-D108BDA5A6D6}"/>
              </a:ext>
            </a:extLst>
          </p:cNvPr>
          <p:cNvSpPr txBox="1"/>
          <p:nvPr/>
        </p:nvSpPr>
        <p:spPr>
          <a:xfrm>
            <a:off x="1238596" y="3715789"/>
            <a:ext cx="3865419" cy="646331"/>
          </a:xfrm>
          <a:prstGeom prst="rect">
            <a:avLst/>
          </a:prstGeom>
          <a:noFill/>
        </p:spPr>
        <p:txBody>
          <a:bodyPr wrap="square" rtlCol="0">
            <a:spAutoFit/>
          </a:bodyPr>
          <a:lstStyle/>
          <a:p>
            <a:pPr algn="ctr"/>
            <a:r>
              <a:rPr lang="en-US"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hlinkClick r:id="rId6"/>
              </a:rPr>
              <a:t>Try WordWizard Now – It’s Absolutely Free!</a:t>
            </a:r>
            <a:endParaRPr lang="en-US"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wwcomp" descr="wwcomp">
            <a:hlinkClick r:id="" action="ppaction://media"/>
            <a:extLst>
              <a:ext uri="{FF2B5EF4-FFF2-40B4-BE49-F238E27FC236}">
                <a16:creationId xmlns:a16="http://schemas.microsoft.com/office/drawing/2014/main" id="{F7BB13CB-815D-494B-A259-0E6C3055DA6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82690" y="504407"/>
            <a:ext cx="2535577" cy="5705048"/>
          </a:xfrm>
          <a:prstGeom prst="rect">
            <a:avLst/>
          </a:prstGeom>
        </p:spPr>
      </p:pic>
    </p:spTree>
    <p:extLst>
      <p:ext uri="{BB962C8B-B14F-4D97-AF65-F5344CB8AC3E}">
        <p14:creationId xmlns:p14="http://schemas.microsoft.com/office/powerpoint/2010/main" val="114656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33399A-5782-2B4A-BB28-98B40998CE3A}"/>
              </a:ext>
            </a:extLst>
          </p:cNvPr>
          <p:cNvPicPr>
            <a:picLocks noChangeAspect="1"/>
          </p:cNvPicPr>
          <p:nvPr/>
        </p:nvPicPr>
        <p:blipFill>
          <a:blip r:embed="rId4"/>
          <a:srcRect/>
          <a:stretch/>
        </p:blipFill>
        <p:spPr>
          <a:xfrm>
            <a:off x="580644" y="1554896"/>
            <a:ext cx="3154680" cy="3154680"/>
          </a:xfrm>
          <a:prstGeom prst="rect">
            <a:avLst/>
          </a:prstGeom>
          <a:effectLst>
            <a:outerShdw blurRad="508000" dist="266700" dir="5400000" algn="ctr" rotWithShape="0">
              <a:schemeClr val="tx1">
                <a:alpha val="40000"/>
              </a:schemeClr>
            </a:outerShdw>
          </a:effectLst>
        </p:spPr>
      </p:pic>
      <p:pic>
        <p:nvPicPr>
          <p:cNvPr id="10" name="Picture 9">
            <a:extLst>
              <a:ext uri="{FF2B5EF4-FFF2-40B4-BE49-F238E27FC236}">
                <a16:creationId xmlns:a16="http://schemas.microsoft.com/office/drawing/2014/main" id="{D45F03C4-15E7-1841-A3E3-975D31A7B019}"/>
              </a:ext>
            </a:extLst>
          </p:cNvPr>
          <p:cNvPicPr>
            <a:picLocks noChangeAspect="1"/>
          </p:cNvPicPr>
          <p:nvPr/>
        </p:nvPicPr>
        <p:blipFill>
          <a:blip r:embed="rId4"/>
          <a:srcRect/>
          <a:stretch/>
        </p:blipFill>
        <p:spPr>
          <a:xfrm>
            <a:off x="4488180" y="1554896"/>
            <a:ext cx="3154680" cy="3154680"/>
          </a:xfrm>
          <a:prstGeom prst="rect">
            <a:avLst/>
          </a:prstGeom>
          <a:effectLst>
            <a:outerShdw blurRad="508000" dist="266700" dir="5400000" algn="ctr" rotWithShape="0">
              <a:schemeClr val="tx1">
                <a:alpha val="40000"/>
              </a:schemeClr>
            </a:outerShdw>
          </a:effectLst>
        </p:spPr>
      </p:pic>
      <p:pic>
        <p:nvPicPr>
          <p:cNvPr id="11" name="Picture 10">
            <a:extLst>
              <a:ext uri="{FF2B5EF4-FFF2-40B4-BE49-F238E27FC236}">
                <a16:creationId xmlns:a16="http://schemas.microsoft.com/office/drawing/2014/main" id="{362A948B-BE1D-664B-A1A7-CADD3DB489BA}"/>
              </a:ext>
            </a:extLst>
          </p:cNvPr>
          <p:cNvPicPr>
            <a:picLocks noChangeAspect="1"/>
          </p:cNvPicPr>
          <p:nvPr/>
        </p:nvPicPr>
        <p:blipFill>
          <a:blip r:embed="rId4"/>
          <a:srcRect/>
          <a:stretch/>
        </p:blipFill>
        <p:spPr>
          <a:xfrm>
            <a:off x="8456678" y="1554896"/>
            <a:ext cx="3154680" cy="3154680"/>
          </a:xfrm>
          <a:prstGeom prst="rect">
            <a:avLst/>
          </a:prstGeom>
          <a:effectLst>
            <a:outerShdw blurRad="508000" dist="266700" dir="5400000" algn="ctr" rotWithShape="0">
              <a:schemeClr val="tx1">
                <a:alpha val="40000"/>
              </a:schemeClr>
            </a:outerShdw>
          </a:effectLst>
        </p:spPr>
      </p:pic>
      <p:sp>
        <p:nvSpPr>
          <p:cNvPr id="12" name="Rectangle 11">
            <a:extLst>
              <a:ext uri="{FF2B5EF4-FFF2-40B4-BE49-F238E27FC236}">
                <a16:creationId xmlns:a16="http://schemas.microsoft.com/office/drawing/2014/main" id="{C3FB220D-E010-8C49-B7E1-E782F527A18F}"/>
              </a:ext>
            </a:extLst>
          </p:cNvPr>
          <p:cNvSpPr/>
          <p:nvPr/>
        </p:nvSpPr>
        <p:spPr>
          <a:xfrm>
            <a:off x="0" y="6209455"/>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268DD87-BF24-4849-91C5-7E83E076B66C}"/>
              </a:ext>
            </a:extLst>
          </p:cNvPr>
          <p:cNvSpPr txBox="1"/>
          <p:nvPr/>
        </p:nvSpPr>
        <p:spPr>
          <a:xfrm>
            <a:off x="658368" y="5468114"/>
            <a:ext cx="5437632" cy="1015663"/>
          </a:xfrm>
          <a:prstGeom prst="rect">
            <a:avLst/>
          </a:prstGeom>
          <a:noFill/>
          <a:ln>
            <a:noFill/>
          </a:ln>
        </p:spPr>
        <p:txBody>
          <a:bodyPr wrap="square" rtlCol="0">
            <a:spAutoFit/>
          </a:bodyPr>
          <a:lstStyle/>
          <a:p>
            <a:r>
              <a:rPr lang="en-US" sz="6000" b="1" dirty="0">
                <a:solidFill>
                  <a:srgbClr val="FF0000"/>
                </a:solidFill>
                <a:effectLst>
                  <a:reflection blurRad="6350" stA="60000" endA="900" endPos="58000" dir="5400000" sy="-100000" algn="bl" rotWithShape="0"/>
                </a:effectLst>
                <a:latin typeface="Helvetica Neue" panose="02000503000000020004" pitchFamily="2" charset="0"/>
                <a:ea typeface="Helvetica Neue" panose="02000503000000020004" pitchFamily="2" charset="0"/>
                <a:cs typeface="Helvetica Neue" panose="02000503000000020004" pitchFamily="2" charset="0"/>
              </a:rPr>
              <a:t>Credits</a:t>
            </a:r>
          </a:p>
        </p:txBody>
      </p:sp>
      <p:sp>
        <p:nvSpPr>
          <p:cNvPr id="14" name="Rectangle 13">
            <a:extLst>
              <a:ext uri="{FF2B5EF4-FFF2-40B4-BE49-F238E27FC236}">
                <a16:creationId xmlns:a16="http://schemas.microsoft.com/office/drawing/2014/main" id="{06789A0E-C6F9-014D-A892-1A1954793193}"/>
              </a:ext>
            </a:extLst>
          </p:cNvPr>
          <p:cNvSpPr/>
          <p:nvPr/>
        </p:nvSpPr>
        <p:spPr>
          <a:xfrm>
            <a:off x="0" y="19156"/>
            <a:ext cx="12192000" cy="648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8F2D94-09D9-9242-AE32-40109C31BC99}"/>
              </a:ext>
            </a:extLst>
          </p:cNvPr>
          <p:cNvSpPr/>
          <p:nvPr/>
        </p:nvSpPr>
        <p:spPr>
          <a:xfrm>
            <a:off x="5278583" y="124691"/>
            <a:ext cx="390698" cy="3906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85D4F73-31D5-6345-AA15-8BE82D6A98E6}"/>
              </a:ext>
            </a:extLst>
          </p:cNvPr>
          <p:cNvSpPr txBox="1"/>
          <p:nvPr/>
        </p:nvSpPr>
        <p:spPr>
          <a:xfrm>
            <a:off x="2945545" y="273429"/>
            <a:ext cx="6239949" cy="369332"/>
          </a:xfrm>
          <a:prstGeom prst="rect">
            <a:avLst/>
          </a:prstGeom>
          <a:noFill/>
        </p:spPr>
        <p:txBody>
          <a:bodyPr wrap="square" rtlCol="0">
            <a:spAutoFit/>
          </a:bodyPr>
          <a:lstStyle/>
          <a:p>
            <a:pPr algn="ctr"/>
            <a:r>
              <a:rPr lang="en-US" dirty="0">
                <a:solidFill>
                  <a:schemeClr val="bg1">
                    <a:lumMod val="7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Team-West</a:t>
            </a:r>
            <a:endParaRPr lang="en-US" dirty="0">
              <a:solidFill>
                <a:schemeClr val="tx1">
                  <a:lumMod val="65000"/>
                  <a:lumOff val="3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8" name="TextBox 17">
            <a:extLst>
              <a:ext uri="{FF2B5EF4-FFF2-40B4-BE49-F238E27FC236}">
                <a16:creationId xmlns:a16="http://schemas.microsoft.com/office/drawing/2014/main" id="{552A523F-D4AE-6C4C-801B-8F64E6021B5B}"/>
              </a:ext>
            </a:extLst>
          </p:cNvPr>
          <p:cNvSpPr txBox="1"/>
          <p:nvPr/>
        </p:nvSpPr>
        <p:spPr>
          <a:xfrm>
            <a:off x="580644" y="1895302"/>
            <a:ext cx="3154680" cy="369332"/>
          </a:xfrm>
          <a:prstGeom prst="rect">
            <a:avLst/>
          </a:prstGeom>
          <a:solidFill>
            <a:schemeClr val="tx1">
              <a:alpha val="50000"/>
            </a:schemeClr>
          </a:solidFill>
        </p:spPr>
        <p:txBody>
          <a:bodyPr wrap="square" rtlCol="0">
            <a:spAutoFit/>
          </a:bodyPr>
          <a:lstStyle/>
          <a:p>
            <a:pPr algn="ctr"/>
            <a:r>
              <a:rPr lang="en-US" dirty="0">
                <a:solidFill>
                  <a:schemeClr val="bg1">
                    <a:lumMod val="65000"/>
                  </a:schemeClr>
                </a:solidFill>
              </a:rPr>
              <a:t>Hailey Gibson</a:t>
            </a:r>
          </a:p>
        </p:txBody>
      </p:sp>
      <p:sp>
        <p:nvSpPr>
          <p:cNvPr id="19" name="TextBox 18">
            <a:extLst>
              <a:ext uri="{FF2B5EF4-FFF2-40B4-BE49-F238E27FC236}">
                <a16:creationId xmlns:a16="http://schemas.microsoft.com/office/drawing/2014/main" id="{BA9283B2-7933-A04F-BC5A-F80FD9635D90}"/>
              </a:ext>
            </a:extLst>
          </p:cNvPr>
          <p:cNvSpPr txBox="1"/>
          <p:nvPr/>
        </p:nvSpPr>
        <p:spPr>
          <a:xfrm>
            <a:off x="4488179" y="1895302"/>
            <a:ext cx="3154680" cy="369332"/>
          </a:xfrm>
          <a:prstGeom prst="rect">
            <a:avLst/>
          </a:prstGeom>
          <a:solidFill>
            <a:schemeClr val="tx1">
              <a:alpha val="50000"/>
            </a:schemeClr>
          </a:solidFill>
        </p:spPr>
        <p:txBody>
          <a:bodyPr wrap="square" rtlCol="0">
            <a:spAutoFit/>
          </a:bodyPr>
          <a:lstStyle/>
          <a:p>
            <a:pPr algn="ctr"/>
            <a:r>
              <a:rPr lang="en-US" dirty="0">
                <a:solidFill>
                  <a:schemeClr val="bg1">
                    <a:lumMod val="65000"/>
                  </a:schemeClr>
                </a:solidFill>
              </a:rPr>
              <a:t>Jeremy Gallagher</a:t>
            </a:r>
          </a:p>
        </p:txBody>
      </p:sp>
      <p:sp>
        <p:nvSpPr>
          <p:cNvPr id="20" name="TextBox 19">
            <a:extLst>
              <a:ext uri="{FF2B5EF4-FFF2-40B4-BE49-F238E27FC236}">
                <a16:creationId xmlns:a16="http://schemas.microsoft.com/office/drawing/2014/main" id="{18770032-9348-9240-84F9-F509A6EAC42E}"/>
              </a:ext>
            </a:extLst>
          </p:cNvPr>
          <p:cNvSpPr txBox="1"/>
          <p:nvPr/>
        </p:nvSpPr>
        <p:spPr>
          <a:xfrm>
            <a:off x="8456678" y="1895302"/>
            <a:ext cx="3154680" cy="369332"/>
          </a:xfrm>
          <a:prstGeom prst="rect">
            <a:avLst/>
          </a:prstGeom>
          <a:solidFill>
            <a:schemeClr val="tx1">
              <a:alpha val="50000"/>
            </a:schemeClr>
          </a:solidFill>
        </p:spPr>
        <p:txBody>
          <a:bodyPr wrap="square" rtlCol="0">
            <a:spAutoFit/>
          </a:bodyPr>
          <a:lstStyle/>
          <a:p>
            <a:pPr algn="ctr"/>
            <a:r>
              <a:rPr lang="en-US" dirty="0">
                <a:solidFill>
                  <a:schemeClr val="bg1">
                    <a:lumMod val="65000"/>
                  </a:schemeClr>
                </a:solidFill>
              </a:rPr>
              <a:t>Jon-Erik Prichard</a:t>
            </a:r>
          </a:p>
        </p:txBody>
      </p:sp>
      <p:pic>
        <p:nvPicPr>
          <p:cNvPr id="22" name="Graphic 21">
            <a:extLst>
              <a:ext uri="{FF2B5EF4-FFF2-40B4-BE49-F238E27FC236}">
                <a16:creationId xmlns:a16="http://schemas.microsoft.com/office/drawing/2014/main" id="{F798FCAB-8612-934A-B29A-FF99E6348A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7484" y="1426238"/>
            <a:ext cx="381000" cy="381000"/>
          </a:xfrm>
          <a:prstGeom prst="rect">
            <a:avLst/>
          </a:prstGeom>
        </p:spPr>
      </p:pic>
      <p:pic>
        <p:nvPicPr>
          <p:cNvPr id="24" name="Graphic 23">
            <a:extLst>
              <a:ext uri="{FF2B5EF4-FFF2-40B4-BE49-F238E27FC236}">
                <a16:creationId xmlns:a16="http://schemas.microsoft.com/office/drawing/2014/main" id="{CF8F8EB0-1840-C144-8887-A0BFB22918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5019" y="1401299"/>
            <a:ext cx="381000" cy="381000"/>
          </a:xfrm>
          <a:prstGeom prst="rect">
            <a:avLst/>
          </a:prstGeom>
        </p:spPr>
      </p:pic>
      <p:pic>
        <p:nvPicPr>
          <p:cNvPr id="26" name="Graphic 25">
            <a:extLst>
              <a:ext uri="{FF2B5EF4-FFF2-40B4-BE49-F238E27FC236}">
                <a16:creationId xmlns:a16="http://schemas.microsoft.com/office/drawing/2014/main" id="{B793BB96-2A6F-8444-A93A-F1376C9DBF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9323" y="1442028"/>
            <a:ext cx="315331" cy="315331"/>
          </a:xfrm>
          <a:prstGeom prst="rect">
            <a:avLst/>
          </a:prstGeom>
        </p:spPr>
      </p:pic>
      <p:sp>
        <p:nvSpPr>
          <p:cNvPr id="27" name="TextBox 26">
            <a:extLst>
              <a:ext uri="{FF2B5EF4-FFF2-40B4-BE49-F238E27FC236}">
                <a16:creationId xmlns:a16="http://schemas.microsoft.com/office/drawing/2014/main" id="{95615625-73A5-8849-8966-52B6B6C6A47B}"/>
              </a:ext>
            </a:extLst>
          </p:cNvPr>
          <p:cNvSpPr txBox="1"/>
          <p:nvPr/>
        </p:nvSpPr>
        <p:spPr>
          <a:xfrm>
            <a:off x="771144" y="2764762"/>
            <a:ext cx="2753452" cy="1015663"/>
          </a:xfrm>
          <a:prstGeom prst="rect">
            <a:avLst/>
          </a:prstGeom>
          <a:noFill/>
          <a:ln>
            <a:solidFill>
              <a:schemeClr val="tx1"/>
            </a:solidFill>
          </a:ln>
        </p:spPr>
        <p:txBody>
          <a:bodyPr wrap="square" rtlCol="0">
            <a:spAutoFit/>
          </a:bodyPr>
          <a:lstStyle/>
          <a:p>
            <a:r>
              <a:rPr lang="en-US" sz="1200" dirty="0">
                <a:solidFill>
                  <a:schemeClr val="bg1">
                    <a:lumMod val="65000"/>
                  </a:schemeClr>
                </a:solidFill>
              </a:rPr>
              <a:t>Product Owner</a:t>
            </a:r>
          </a:p>
          <a:p>
            <a:r>
              <a:rPr lang="en-US" sz="1200" dirty="0">
                <a:solidFill>
                  <a:schemeClr val="bg1">
                    <a:lumMod val="65000"/>
                  </a:schemeClr>
                </a:solidFill>
              </a:rPr>
              <a:t>Business Logic Creation</a:t>
            </a:r>
          </a:p>
          <a:p>
            <a:r>
              <a:rPr lang="en-US" sz="1200" dirty="0">
                <a:solidFill>
                  <a:schemeClr val="bg1">
                    <a:lumMod val="65000"/>
                  </a:schemeClr>
                </a:solidFill>
              </a:rPr>
              <a:t>Database Design, Implementation</a:t>
            </a:r>
          </a:p>
          <a:p>
            <a:r>
              <a:rPr lang="en-US" sz="1200" dirty="0">
                <a:solidFill>
                  <a:schemeClr val="bg1">
                    <a:lumMod val="65000"/>
                  </a:schemeClr>
                </a:solidFill>
              </a:rPr>
              <a:t>Resource Research and Acquisition</a:t>
            </a:r>
          </a:p>
          <a:p>
            <a:r>
              <a:rPr lang="en-US" sz="1200" dirty="0">
                <a:solidFill>
                  <a:schemeClr val="bg1">
                    <a:lumMod val="65000"/>
                  </a:schemeClr>
                </a:solidFill>
              </a:rPr>
              <a:t>Deployment Configuration </a:t>
            </a:r>
          </a:p>
        </p:txBody>
      </p:sp>
      <p:sp>
        <p:nvSpPr>
          <p:cNvPr id="28" name="TextBox 27">
            <a:extLst>
              <a:ext uri="{FF2B5EF4-FFF2-40B4-BE49-F238E27FC236}">
                <a16:creationId xmlns:a16="http://schemas.microsoft.com/office/drawing/2014/main" id="{591A181F-9835-6C45-935C-91452E3E6D00}"/>
              </a:ext>
            </a:extLst>
          </p:cNvPr>
          <p:cNvSpPr txBox="1"/>
          <p:nvPr/>
        </p:nvSpPr>
        <p:spPr>
          <a:xfrm>
            <a:off x="4719274" y="2764762"/>
            <a:ext cx="2753452" cy="1015663"/>
          </a:xfrm>
          <a:prstGeom prst="rect">
            <a:avLst/>
          </a:prstGeom>
          <a:noFill/>
          <a:ln>
            <a:solidFill>
              <a:schemeClr val="tx1"/>
            </a:solidFill>
          </a:ln>
        </p:spPr>
        <p:txBody>
          <a:bodyPr wrap="square" rtlCol="0">
            <a:spAutoFit/>
          </a:bodyPr>
          <a:lstStyle/>
          <a:p>
            <a:r>
              <a:rPr lang="en-US" sz="1200" dirty="0">
                <a:solidFill>
                  <a:schemeClr val="bg1">
                    <a:lumMod val="65000"/>
                  </a:schemeClr>
                </a:solidFill>
              </a:rPr>
              <a:t>Technical Development Lead</a:t>
            </a:r>
          </a:p>
          <a:p>
            <a:r>
              <a:rPr lang="en-US" sz="1200" dirty="0">
                <a:solidFill>
                  <a:schemeClr val="bg1">
                    <a:lumMod val="65000"/>
                  </a:schemeClr>
                </a:solidFill>
              </a:rPr>
              <a:t>Android Studio Expertise</a:t>
            </a:r>
          </a:p>
          <a:p>
            <a:r>
              <a:rPr lang="en-US" sz="1200" dirty="0">
                <a:solidFill>
                  <a:schemeClr val="bg1">
                    <a:lumMod val="65000"/>
                  </a:schemeClr>
                </a:solidFill>
              </a:rPr>
              <a:t>Java and PHP Programming </a:t>
            </a:r>
          </a:p>
          <a:p>
            <a:r>
              <a:rPr lang="en-US" sz="1200" dirty="0">
                <a:solidFill>
                  <a:schemeClr val="bg1">
                    <a:lumMod val="65000"/>
                  </a:schemeClr>
                </a:solidFill>
              </a:rPr>
              <a:t>Function Design, Integration</a:t>
            </a:r>
          </a:p>
          <a:p>
            <a:r>
              <a:rPr lang="en-US" sz="1200" dirty="0">
                <a:solidFill>
                  <a:schemeClr val="bg1">
                    <a:lumMod val="65000"/>
                  </a:schemeClr>
                </a:solidFill>
              </a:rPr>
              <a:t>Graphics Integration</a:t>
            </a:r>
          </a:p>
        </p:txBody>
      </p:sp>
      <p:sp>
        <p:nvSpPr>
          <p:cNvPr id="29" name="TextBox 28">
            <a:extLst>
              <a:ext uri="{FF2B5EF4-FFF2-40B4-BE49-F238E27FC236}">
                <a16:creationId xmlns:a16="http://schemas.microsoft.com/office/drawing/2014/main" id="{EA4ED8B1-ED9F-1941-B568-7783E36ADE21}"/>
              </a:ext>
            </a:extLst>
          </p:cNvPr>
          <p:cNvSpPr txBox="1"/>
          <p:nvPr/>
        </p:nvSpPr>
        <p:spPr>
          <a:xfrm>
            <a:off x="591728" y="2322021"/>
            <a:ext cx="3154680" cy="338554"/>
          </a:xfrm>
          <a:prstGeom prst="rect">
            <a:avLst/>
          </a:prstGeom>
          <a:noFill/>
        </p:spPr>
        <p:txBody>
          <a:bodyPr wrap="square" rtlCol="0">
            <a:spAutoFit/>
          </a:bodyPr>
          <a:lstStyle/>
          <a:p>
            <a:pPr algn="ctr"/>
            <a:r>
              <a:rPr lang="en-US" sz="1600" dirty="0">
                <a:solidFill>
                  <a:schemeClr val="bg1">
                    <a:lumMod val="65000"/>
                  </a:schemeClr>
                </a:solidFill>
              </a:rPr>
              <a:t>Master Wizard</a:t>
            </a:r>
          </a:p>
        </p:txBody>
      </p:sp>
      <p:sp>
        <p:nvSpPr>
          <p:cNvPr id="30" name="TextBox 29">
            <a:extLst>
              <a:ext uri="{FF2B5EF4-FFF2-40B4-BE49-F238E27FC236}">
                <a16:creationId xmlns:a16="http://schemas.microsoft.com/office/drawing/2014/main" id="{F757D267-DD8B-5441-ACB4-D547B052F16E}"/>
              </a:ext>
            </a:extLst>
          </p:cNvPr>
          <p:cNvSpPr txBox="1"/>
          <p:nvPr/>
        </p:nvSpPr>
        <p:spPr>
          <a:xfrm>
            <a:off x="4499263" y="2322021"/>
            <a:ext cx="3154680" cy="338554"/>
          </a:xfrm>
          <a:prstGeom prst="rect">
            <a:avLst/>
          </a:prstGeom>
          <a:noFill/>
        </p:spPr>
        <p:txBody>
          <a:bodyPr wrap="square" rtlCol="0">
            <a:spAutoFit/>
          </a:bodyPr>
          <a:lstStyle/>
          <a:p>
            <a:pPr algn="ctr"/>
            <a:r>
              <a:rPr lang="en-US" sz="1600" dirty="0">
                <a:solidFill>
                  <a:schemeClr val="bg1">
                    <a:lumMod val="65000"/>
                  </a:schemeClr>
                </a:solidFill>
              </a:rPr>
              <a:t>Builder Wizard</a:t>
            </a:r>
          </a:p>
        </p:txBody>
      </p:sp>
      <p:sp>
        <p:nvSpPr>
          <p:cNvPr id="31" name="TextBox 30">
            <a:extLst>
              <a:ext uri="{FF2B5EF4-FFF2-40B4-BE49-F238E27FC236}">
                <a16:creationId xmlns:a16="http://schemas.microsoft.com/office/drawing/2014/main" id="{DAE44F51-B0FB-4246-95A3-08EA4BF81A5A}"/>
              </a:ext>
            </a:extLst>
          </p:cNvPr>
          <p:cNvSpPr txBox="1"/>
          <p:nvPr/>
        </p:nvSpPr>
        <p:spPr>
          <a:xfrm>
            <a:off x="8467762" y="2322021"/>
            <a:ext cx="3154680" cy="338554"/>
          </a:xfrm>
          <a:prstGeom prst="rect">
            <a:avLst/>
          </a:prstGeom>
          <a:noFill/>
        </p:spPr>
        <p:txBody>
          <a:bodyPr wrap="square" rtlCol="0">
            <a:spAutoFit/>
          </a:bodyPr>
          <a:lstStyle/>
          <a:p>
            <a:pPr algn="ctr"/>
            <a:r>
              <a:rPr lang="en-US" sz="1600" dirty="0">
                <a:solidFill>
                  <a:schemeClr val="bg1">
                    <a:lumMod val="65000"/>
                  </a:schemeClr>
                </a:solidFill>
              </a:rPr>
              <a:t>Creative Wizard</a:t>
            </a:r>
          </a:p>
        </p:txBody>
      </p:sp>
      <p:sp>
        <p:nvSpPr>
          <p:cNvPr id="35" name="TextBox 34">
            <a:extLst>
              <a:ext uri="{FF2B5EF4-FFF2-40B4-BE49-F238E27FC236}">
                <a16:creationId xmlns:a16="http://schemas.microsoft.com/office/drawing/2014/main" id="{C139A1DB-DC4A-B14F-8E6A-9506EBAAE657}"/>
              </a:ext>
            </a:extLst>
          </p:cNvPr>
          <p:cNvSpPr txBox="1"/>
          <p:nvPr/>
        </p:nvSpPr>
        <p:spPr>
          <a:xfrm>
            <a:off x="8690262" y="2764761"/>
            <a:ext cx="2753452" cy="1015663"/>
          </a:xfrm>
          <a:prstGeom prst="rect">
            <a:avLst/>
          </a:prstGeom>
          <a:noFill/>
          <a:ln>
            <a:solidFill>
              <a:schemeClr val="tx1"/>
            </a:solidFill>
          </a:ln>
        </p:spPr>
        <p:txBody>
          <a:bodyPr wrap="square" rtlCol="0">
            <a:spAutoFit/>
          </a:bodyPr>
          <a:lstStyle/>
          <a:p>
            <a:r>
              <a:rPr lang="en-US" sz="1200" dirty="0">
                <a:solidFill>
                  <a:schemeClr val="bg1">
                    <a:lumMod val="65000"/>
                  </a:schemeClr>
                </a:solidFill>
              </a:rPr>
              <a:t>Scrum Master</a:t>
            </a:r>
          </a:p>
          <a:p>
            <a:r>
              <a:rPr lang="en-US" sz="1200" dirty="0">
                <a:solidFill>
                  <a:schemeClr val="bg1">
                    <a:lumMod val="65000"/>
                  </a:schemeClr>
                </a:solidFill>
              </a:rPr>
              <a:t>Product Designer, Conceptual Lead</a:t>
            </a:r>
          </a:p>
          <a:p>
            <a:r>
              <a:rPr lang="en-US" sz="1200" dirty="0">
                <a:solidFill>
                  <a:schemeClr val="bg1">
                    <a:lumMod val="65000"/>
                  </a:schemeClr>
                </a:solidFill>
              </a:rPr>
              <a:t>Storyboard Creator and Writer</a:t>
            </a:r>
          </a:p>
          <a:p>
            <a:r>
              <a:rPr lang="en-US" sz="1200" dirty="0">
                <a:solidFill>
                  <a:schemeClr val="bg1">
                    <a:lumMod val="65000"/>
                  </a:schemeClr>
                </a:solidFill>
              </a:rPr>
              <a:t>Project Documentation Management</a:t>
            </a:r>
          </a:p>
          <a:p>
            <a:r>
              <a:rPr lang="en-US" sz="1200" dirty="0">
                <a:solidFill>
                  <a:schemeClr val="bg1">
                    <a:lumMod val="65000"/>
                  </a:schemeClr>
                </a:solidFill>
              </a:rPr>
              <a:t>Graphic Artist</a:t>
            </a:r>
          </a:p>
        </p:txBody>
      </p:sp>
      <p:pic>
        <p:nvPicPr>
          <p:cNvPr id="39" name="Graphic 38">
            <a:extLst>
              <a:ext uri="{FF2B5EF4-FFF2-40B4-BE49-F238E27FC236}">
                <a16:creationId xmlns:a16="http://schemas.microsoft.com/office/drawing/2014/main" id="{CA1152F9-5FFB-384C-AA08-923BEA63E5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70611" y="3896926"/>
            <a:ext cx="795925" cy="795925"/>
          </a:xfrm>
          <a:prstGeom prst="rect">
            <a:avLst/>
          </a:prstGeom>
        </p:spPr>
      </p:pic>
      <p:pic>
        <p:nvPicPr>
          <p:cNvPr id="40" name="Graphic 39">
            <a:extLst>
              <a:ext uri="{FF2B5EF4-FFF2-40B4-BE49-F238E27FC236}">
                <a16:creationId xmlns:a16="http://schemas.microsoft.com/office/drawing/2014/main" id="{F677D1A3-BC38-DA48-BDEC-DE6F820C81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6826" y="3876917"/>
            <a:ext cx="795925" cy="795925"/>
          </a:xfrm>
          <a:prstGeom prst="rect">
            <a:avLst/>
          </a:prstGeom>
        </p:spPr>
      </p:pic>
      <p:pic>
        <p:nvPicPr>
          <p:cNvPr id="41" name="Graphic 40">
            <a:extLst>
              <a:ext uri="{FF2B5EF4-FFF2-40B4-BE49-F238E27FC236}">
                <a16:creationId xmlns:a16="http://schemas.microsoft.com/office/drawing/2014/main" id="{7B5D9F59-84D9-914A-85F7-95FFAA7291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69025" y="3863673"/>
            <a:ext cx="795925" cy="795925"/>
          </a:xfrm>
          <a:prstGeom prst="rect">
            <a:avLst/>
          </a:prstGeom>
        </p:spPr>
      </p:pic>
    </p:spTree>
    <p:extLst>
      <p:ext uri="{BB962C8B-B14F-4D97-AF65-F5344CB8AC3E}">
        <p14:creationId xmlns:p14="http://schemas.microsoft.com/office/powerpoint/2010/main" val="420961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4948</TotalTime>
  <Words>820</Words>
  <Application>Microsoft Macintosh PowerPoint</Application>
  <PresentationFormat>Widescreen</PresentationFormat>
  <Paragraphs>79</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Helvetica</vt:lpstr>
      <vt:lpstr>Helvetica Neue</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Prokaryote</dc:title>
  <dc:creator>jp@creatorage.com</dc:creator>
  <cp:lastModifiedBy>jp@creatorage.com</cp:lastModifiedBy>
  <cp:revision>225</cp:revision>
  <dcterms:created xsi:type="dcterms:W3CDTF">2018-09-13T20:23:47Z</dcterms:created>
  <dcterms:modified xsi:type="dcterms:W3CDTF">2020-07-21T17:02:17Z</dcterms:modified>
</cp:coreProperties>
</file>